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29" r:id="rId30"/>
    <p:sldId id="285" r:id="rId31"/>
    <p:sldId id="341" r:id="rId32"/>
    <p:sldId id="304" r:id="rId33"/>
    <p:sldId id="286" r:id="rId34"/>
    <p:sldId id="287" r:id="rId35"/>
    <p:sldId id="288" r:id="rId36"/>
    <p:sldId id="289" r:id="rId37"/>
    <p:sldId id="330" r:id="rId38"/>
    <p:sldId id="290" r:id="rId39"/>
    <p:sldId id="291" r:id="rId40"/>
    <p:sldId id="292" r:id="rId41"/>
    <p:sldId id="331" r:id="rId42"/>
    <p:sldId id="333" r:id="rId43"/>
    <p:sldId id="332" r:id="rId44"/>
    <p:sldId id="334" r:id="rId45"/>
    <p:sldId id="293" r:id="rId46"/>
    <p:sldId id="294" r:id="rId47"/>
    <p:sldId id="295" r:id="rId48"/>
    <p:sldId id="296" r:id="rId49"/>
    <p:sldId id="297" r:id="rId50"/>
    <p:sldId id="336" r:id="rId51"/>
    <p:sldId id="298" r:id="rId52"/>
    <p:sldId id="338" r:id="rId53"/>
    <p:sldId id="339" r:id="rId54"/>
    <p:sldId id="300" r:id="rId55"/>
    <p:sldId id="301" r:id="rId56"/>
    <p:sldId id="30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42" r:id="rId78"/>
    <p:sldId id="324" r:id="rId79"/>
    <p:sldId id="326" r:id="rId80"/>
    <p:sldId id="325" r:id="rId81"/>
    <p:sldId id="328" r:id="rId82"/>
    <p:sldId id="327" r:id="rId83"/>
    <p:sldId id="340" r:id="rId8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BE6B-D7B1-4337-87E0-922A92924C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75CD08-D17F-4594-B6A6-113F51BB6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A83DB-981B-4DDD-908E-58F5B9A69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EFA31-D475-4640-B08C-EA0DC111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6071D-CB9E-4C19-8542-1A722496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4053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65FD3-2636-44E9-BE46-420CAC75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E8702-165D-412E-A8BC-6D983D043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688BE-585A-462B-B8EC-D948D0C1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1AA17-C90D-4E7E-849E-14E8EA76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8B8C4-4980-4CB0-AEFA-42B9FE84F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0984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682A49-62D2-4D07-9DEB-40C1C44AF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ABD0E-C069-422E-8FBF-6979BD183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043A2-4707-42C7-A33B-67130C88E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FBA1-2601-45C6-B572-9576E777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EC66B-9188-40FC-9ADA-8A45172F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158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FE27-3977-4915-AED6-CDF6232C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429A3-C3D8-482B-89CA-32A3DE9B2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8D38F-6753-4E08-887E-73D369C5F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9AD5C-69CC-47DF-B67E-719E071E1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AAB27-80E7-4E55-9EFC-90F1BC40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5487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5A2C9-BC3C-4A65-BD13-9910AED58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E386A-AA4A-4651-B225-2AE64A8AE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1F6BF-930E-4A0D-9EDE-88C5DCF5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3C14B-444B-4D22-B893-1C53116CC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41E25-4BDA-44B3-8FBC-68DAA9C0C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528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F26C-6E6C-40D9-90E6-14587021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B9E85-51BD-4C1A-A774-E5F8E5467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5F9A1-7A82-454D-986C-61EF4026D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2A89-D552-4D01-9AC4-65A94402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FEC86-84F8-4A4D-9E53-87548F697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00BB1-0A4B-466A-8B83-81AD199B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5578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512C-9624-4DF2-9109-4F967D5CF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6E92-5767-409C-B8D5-276D88556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85BBB-7F9B-4E08-B27A-63057552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525F2-493F-4987-A84D-4D57B754E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8F5E4-86C9-4271-BDB2-167CA87EA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AC470-6BCE-4E90-987F-0E598DC6B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411A7-5F77-4979-8572-8320F0980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DE039-0737-4DCF-8787-E39B52BF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5059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DF5C-7055-4E1F-95AE-70E5FC28E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F3C47-2B77-49A3-9166-CF9BDAF0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E0FF88-6B3D-4621-8214-4E7FFB21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2CB938-F4B5-4EAE-A519-05251D4A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5133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214B0-FEB5-474B-A20E-9D0F71B7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018C3-A603-4FF6-94E6-7C61E4196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0785E-3E7C-4887-A4DA-429F2EF24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7268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2D06-8D65-489B-89E3-A877E6ED4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A22A0-1A06-4D0E-98D2-9521C003A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C114C-9DB4-478C-922B-F8E74362A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DCC29-A131-4DD6-B5D8-C3E06EFE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C6CED-19D5-40FC-BABD-D20F8E355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FA62D-17BB-466D-859D-821EBECC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739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E6A1-4B4F-403A-AD15-8997415A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870DD-7A88-48E7-BC6E-F1D901663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0775A-7A52-4504-A810-5B5A27B04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E90F8-A50A-4860-9678-C056C220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EE4F2-40E2-45DF-B765-D132C1FC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F5327-0332-4215-B4AA-26371834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8992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F720D1-B004-40E1-A1A0-8BE16E2D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B5679-4CA3-4A18-9B31-F7BD47C8B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38678-0B64-4B24-81D5-E0C0D0802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B9A89-CB06-45CB-9625-50B8634AED2E}" type="datetimeFigureOut">
              <a:rPr lang="fi-FI" smtClean="0"/>
              <a:t>4.6.2018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60A9-E54D-45F6-8B21-2DD48BA2A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E09BC-BE38-42ED-8A85-AC95B7505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EEBC8-D72D-4D88-8E36-811B9A29336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9285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kicad-pcb.org/download/" TargetMode="External"/><Relationship Id="rId2" Type="http://schemas.openxmlformats.org/officeDocument/2006/relationships/hyperlink" Target="http://docs.kicadpcb.org/stable/en/getting_started_in_kicad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vikberg/PCB_lectur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756F-AFBE-4931-AB3D-723084460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Introduction</a:t>
            </a:r>
            <a:r>
              <a:rPr lang="fi-FI" dirty="0"/>
              <a:t> to PCB design in </a:t>
            </a:r>
            <a:r>
              <a:rPr lang="fi-FI" dirty="0" err="1"/>
              <a:t>KiCAD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2671E-2732-4458-98CD-C240C7ECE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208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69C1-7158-4C5F-A8AE-1421A9DEE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</a:t>
            </a:r>
            <a:r>
              <a:rPr lang="fi-FI" dirty="0" err="1"/>
              <a:t>Buck</a:t>
            </a:r>
            <a:r>
              <a:rPr lang="fi-FI" dirty="0"/>
              <a:t> Converter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5B6F8-02B6-4E9A-94D6-9391F1C60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i-FI" dirty="0" err="1"/>
              <a:t>The</a:t>
            </a:r>
            <a:r>
              <a:rPr lang="fi-FI" dirty="0"/>
              <a:t> input </a:t>
            </a:r>
            <a:r>
              <a:rPr lang="fi-FI" dirty="0" err="1"/>
              <a:t>voltage</a:t>
            </a:r>
            <a:r>
              <a:rPr lang="fi-FI" dirty="0"/>
              <a:t> (15V) is </a:t>
            </a:r>
            <a:r>
              <a:rPr lang="fi-FI" dirty="0" err="1"/>
              <a:t>too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MCU,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ut</a:t>
            </a:r>
            <a:r>
              <a:rPr lang="fi-FI" dirty="0"/>
              <a:t> is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drive</a:t>
            </a:r>
            <a:r>
              <a:rPr lang="fi-FI" dirty="0"/>
              <a:t> 4 LEDS (3.5V </a:t>
            </a:r>
            <a:r>
              <a:rPr lang="fi-FI" dirty="0" err="1"/>
              <a:t>each</a:t>
            </a:r>
            <a:r>
              <a:rPr lang="fi-FI" dirty="0"/>
              <a:t>)</a:t>
            </a:r>
          </a:p>
          <a:p>
            <a:r>
              <a:rPr lang="fi-FI" dirty="0"/>
              <a:t>-&gt; </a:t>
            </a:r>
            <a:r>
              <a:rPr lang="fi-FI" dirty="0" err="1"/>
              <a:t>give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MCU 5V </a:t>
            </a:r>
            <a:r>
              <a:rPr lang="fi-FI" dirty="0" err="1"/>
              <a:t>with</a:t>
            </a:r>
            <a:r>
              <a:rPr lang="fi-FI" dirty="0"/>
              <a:t> a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Datasheets</a:t>
            </a:r>
            <a:r>
              <a:rPr lang="fi-FI" dirty="0"/>
              <a:t> </a:t>
            </a:r>
            <a:r>
              <a:rPr lang="fi-FI" dirty="0" err="1"/>
              <a:t>shows</a:t>
            </a:r>
            <a:r>
              <a:rPr lang="fi-FI" dirty="0"/>
              <a:t> a</a:t>
            </a:r>
          </a:p>
          <a:p>
            <a:pPr marL="0" indent="0">
              <a:buNone/>
            </a:pPr>
            <a:r>
              <a:rPr lang="fi-FI" dirty="0" err="1"/>
              <a:t>typical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just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-&gt;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sz="1400" dirty="0"/>
              <a:t>LMR16006Y-Q1 SIMPLE SWITCHER</a:t>
            </a:r>
          </a:p>
          <a:p>
            <a:r>
              <a:rPr lang="fi-FI" sz="1400" dirty="0"/>
              <a:t>https://eu.mouser.com/ProductDetail/Texas-Instruments/LMR16006YQDDCRQ1?qs=sGAEpiMZZMsMIqGZiACxIYznHxQwyfA9giA2KvrC9rNu6yNWUn0Fsg%3d%3d</a:t>
            </a:r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C52A6-D0CD-40BE-862F-7AB55F9A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350" y="2856706"/>
            <a:ext cx="6204508" cy="2672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04E18-3F65-4201-8F58-45F6CD042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342" y="4314115"/>
            <a:ext cx="1881867" cy="12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58C8F-7FFA-4D99-BE09-A8E74559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3. Open </a:t>
            </a:r>
            <a:r>
              <a:rPr lang="fi-FI" dirty="0" err="1"/>
              <a:t>KiCAD</a:t>
            </a:r>
            <a:r>
              <a:rPr lang="fi-FI" dirty="0"/>
              <a:t> and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7626-9466-4575-891D-8D061302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following</a:t>
            </a:r>
            <a:r>
              <a:rPr lang="fi-FI" sz="2400" dirty="0"/>
              <a:t> </a:t>
            </a:r>
            <a:r>
              <a:rPr lang="fi-FI" sz="2400" dirty="0" err="1"/>
              <a:t>parts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explained</a:t>
            </a:r>
            <a:r>
              <a:rPr lang="fi-FI" sz="2400" dirty="0"/>
              <a:t> </a:t>
            </a:r>
            <a:r>
              <a:rPr lang="fi-FI" sz="2400" dirty="0" err="1"/>
              <a:t>more</a:t>
            </a:r>
            <a:r>
              <a:rPr lang="fi-FI" sz="2400" dirty="0"/>
              <a:t> </a:t>
            </a:r>
            <a:r>
              <a:rPr lang="fi-FI" sz="2400" dirty="0" err="1"/>
              <a:t>generally</a:t>
            </a:r>
            <a:r>
              <a:rPr lang="fi-FI" sz="2400" dirty="0"/>
              <a:t> in ”</a:t>
            </a:r>
            <a:r>
              <a:rPr lang="fi-FI" sz="2400" dirty="0" err="1"/>
              <a:t>Getting</a:t>
            </a:r>
            <a:r>
              <a:rPr lang="fi-FI" sz="2400" dirty="0"/>
              <a:t> </a:t>
            </a:r>
            <a:r>
              <a:rPr lang="fi-FI" sz="2400" dirty="0" err="1"/>
              <a:t>Started</a:t>
            </a:r>
            <a:r>
              <a:rPr lang="fi-FI" sz="2400" dirty="0"/>
              <a:t> in </a:t>
            </a:r>
            <a:r>
              <a:rPr lang="fi-FI" sz="2400" dirty="0" err="1"/>
              <a:t>KiCAD</a:t>
            </a:r>
            <a:r>
              <a:rPr lang="fi-FI" sz="2400" dirty="0"/>
              <a:t>” </a:t>
            </a:r>
            <a:r>
              <a:rPr lang="fi-FI" sz="2400" dirty="0">
                <a:hlinkClick r:id="rId2"/>
              </a:rPr>
              <a:t>http://docs.kicadpcb.org/stable/en/getting_started_in_kicad.pdf</a:t>
            </a:r>
            <a:endParaRPr lang="fi-FI" sz="2400" dirty="0"/>
          </a:p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KiCAD</a:t>
            </a:r>
            <a:r>
              <a:rPr lang="fi-FI" sz="2400" dirty="0"/>
              <a:t> </a:t>
            </a:r>
            <a:r>
              <a:rPr lang="fi-FI" sz="2400" dirty="0" err="1"/>
              <a:t>installer</a:t>
            </a:r>
            <a:r>
              <a:rPr lang="fi-FI" sz="2400" dirty="0"/>
              <a:t> </a:t>
            </a:r>
            <a:r>
              <a:rPr lang="fi-FI" sz="2400" dirty="0" err="1"/>
              <a:t>can</a:t>
            </a:r>
            <a:r>
              <a:rPr lang="fi-FI" sz="2400" dirty="0"/>
              <a:t>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found</a:t>
            </a:r>
            <a:r>
              <a:rPr lang="fi-FI" sz="2400" dirty="0"/>
              <a:t> </a:t>
            </a:r>
            <a:r>
              <a:rPr lang="fi-FI" sz="2400" dirty="0" err="1"/>
              <a:t>from</a:t>
            </a:r>
            <a:r>
              <a:rPr lang="fi-FI" sz="2400" dirty="0"/>
              <a:t>: </a:t>
            </a:r>
            <a:r>
              <a:rPr lang="fi-FI" sz="2400" dirty="0">
                <a:hlinkClick r:id="rId3"/>
              </a:rPr>
              <a:t>http://kicad-pcb.org/download/</a:t>
            </a:r>
            <a:endParaRPr lang="fi-FI" sz="2400" dirty="0"/>
          </a:p>
          <a:p>
            <a:r>
              <a:rPr lang="fi-FI" dirty="0"/>
              <a:t>Open </a:t>
            </a:r>
            <a:r>
              <a:rPr lang="fi-FI" dirty="0" err="1"/>
              <a:t>KiCAD</a:t>
            </a:r>
            <a:r>
              <a:rPr lang="fi-FI" dirty="0"/>
              <a:t> and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project</a:t>
            </a:r>
            <a:r>
              <a:rPr lang="fi-FI" dirty="0"/>
              <a:t>, </a:t>
            </a:r>
            <a:r>
              <a:rPr lang="fi-FI" dirty="0" err="1"/>
              <a:t>name</a:t>
            </a:r>
            <a:r>
              <a:rPr lang="fi-FI" dirty="0"/>
              <a:t> it </a:t>
            </a:r>
            <a:r>
              <a:rPr lang="fi-FI" dirty="0" err="1"/>
              <a:t>however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want</a:t>
            </a:r>
            <a:r>
              <a:rPr lang="fi-FI" dirty="0"/>
              <a:t> </a:t>
            </a:r>
          </a:p>
          <a:p>
            <a:r>
              <a:rPr lang="fi-FI" dirty="0" err="1"/>
              <a:t>Then</a:t>
            </a:r>
            <a:r>
              <a:rPr lang="fi-FI" dirty="0"/>
              <a:t>, open </a:t>
            </a:r>
            <a:r>
              <a:rPr lang="fi-FI" dirty="0" err="1"/>
              <a:t>EESchema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B2BF9-EF20-436E-9CE7-D33689B4E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2" y="3459171"/>
            <a:ext cx="4314825" cy="2266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70DA7-71B4-4607-BBFE-9FA6E2C4C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110748"/>
            <a:ext cx="5796655" cy="7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1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79DC-7DE9-4359-8DF0-26358C9F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Using </a:t>
            </a:r>
            <a:r>
              <a:rPr lang="fi-FI" dirty="0" err="1"/>
              <a:t>EESchema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22979-FFB9-41AC-946D-B4F99C4C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r>
              <a:rPr lang="fi-FI" dirty="0"/>
              <a:t>, and </a:t>
            </a:r>
            <a:r>
              <a:rPr lang="fi-FI" dirty="0" err="1"/>
              <a:t>press</a:t>
            </a:r>
            <a:r>
              <a:rPr lang="fi-FI" dirty="0"/>
              <a:t> A         Some </a:t>
            </a:r>
            <a:r>
              <a:rPr lang="fi-FI" dirty="0" err="1"/>
              <a:t>explanations</a:t>
            </a:r>
            <a:endParaRPr lang="fi-FI" dirty="0"/>
          </a:p>
          <a:p>
            <a:r>
              <a:rPr lang="fi-FI" dirty="0" err="1"/>
              <a:t>Search</a:t>
            </a:r>
            <a:r>
              <a:rPr lang="fi-FI" dirty="0"/>
              <a:t> for ’atmega328-pu’, </a:t>
            </a:r>
            <a:r>
              <a:rPr lang="fi-FI" dirty="0" err="1"/>
              <a:t>press</a:t>
            </a:r>
            <a:r>
              <a:rPr lang="fi-FI" dirty="0"/>
              <a:t> ok</a:t>
            </a:r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component</a:t>
            </a:r>
            <a:r>
              <a:rPr lang="fi-FI" dirty="0"/>
              <a:t> in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lower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corner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of 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Hower</a:t>
            </a:r>
            <a:r>
              <a:rPr lang="fi-FI" dirty="0"/>
              <a:t> </a:t>
            </a:r>
            <a:r>
              <a:rPr lang="fi-FI" dirty="0" err="1"/>
              <a:t>mouse</a:t>
            </a:r>
            <a:r>
              <a:rPr lang="fi-FI" dirty="0"/>
              <a:t> </a:t>
            </a:r>
            <a:r>
              <a:rPr lang="fi-FI" dirty="0" err="1"/>
              <a:t>over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a </a:t>
            </a:r>
            <a:r>
              <a:rPr lang="fi-FI" dirty="0" err="1"/>
              <a:t>component</a:t>
            </a:r>
            <a:r>
              <a:rPr lang="fi-FI" dirty="0"/>
              <a:t> and </a:t>
            </a:r>
            <a:r>
              <a:rPr lang="fi-FI" dirty="0" err="1"/>
              <a:t>press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M to move it, R to rotate,</a:t>
            </a:r>
          </a:p>
          <a:p>
            <a:pPr marL="0" indent="0">
              <a:buNone/>
            </a:pPr>
            <a:r>
              <a:rPr lang="fi-FI" dirty="0"/>
              <a:t>click to place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EC223-CF03-45C7-ADCB-F6A6874D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756463"/>
            <a:ext cx="2753987" cy="2935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AB69C-D7BD-4FB0-8AB8-67AA1107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37" y="1590675"/>
            <a:ext cx="35337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0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C0AC-4034-4A89-B504-075634F9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Using </a:t>
            </a:r>
            <a:r>
              <a:rPr lang="fi-FI" dirty="0" err="1"/>
              <a:t>EESchema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127C-28C5-4DAA-987A-436F91A04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indicate</a:t>
            </a:r>
            <a:r>
              <a:rPr lang="fi-FI" dirty="0"/>
              <a:t> </a:t>
            </a:r>
            <a:r>
              <a:rPr lang="fi-FI" dirty="0" err="1"/>
              <a:t>which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connected</a:t>
            </a:r>
            <a:endParaRPr lang="fi-FI" dirty="0"/>
          </a:p>
          <a:p>
            <a:r>
              <a:rPr lang="fi-FI" dirty="0" err="1"/>
              <a:t>Local</a:t>
            </a:r>
            <a:r>
              <a:rPr lang="fi-FI" dirty="0"/>
              <a:t> </a:t>
            </a:r>
            <a:r>
              <a:rPr lang="fi-FI" dirty="0" err="1"/>
              <a:t>labels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instead</a:t>
            </a:r>
            <a:r>
              <a:rPr lang="fi-FI" dirty="0"/>
              <a:t> of </a:t>
            </a:r>
            <a:r>
              <a:rPr lang="fi-FI" dirty="0" err="1"/>
              <a:t>wires</a:t>
            </a:r>
            <a:r>
              <a:rPr lang="fi-FI" dirty="0"/>
              <a:t>, as </a:t>
            </a:r>
            <a:r>
              <a:rPr lang="fi-FI" dirty="0" err="1"/>
              <a:t>below</a:t>
            </a:r>
            <a:endParaRPr lang="fi-FI" dirty="0"/>
          </a:p>
          <a:p>
            <a:pPr lvl="1"/>
            <a:r>
              <a:rPr lang="fi-FI" dirty="0"/>
              <a:t>Makes rewiring easier</a:t>
            </a:r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  <a:p>
            <a:r>
              <a:rPr lang="fi-FI" dirty="0"/>
              <a:t>If a </a:t>
            </a:r>
            <a:r>
              <a:rPr lang="fi-FI" dirty="0" err="1"/>
              <a:t>pin</a:t>
            </a:r>
            <a:r>
              <a:rPr lang="fi-FI" dirty="0"/>
              <a:t> is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connected</a:t>
            </a:r>
            <a:r>
              <a:rPr lang="fi-FI" dirty="0"/>
              <a:t> to </a:t>
            </a:r>
            <a:r>
              <a:rPr lang="fi-FI" dirty="0" err="1"/>
              <a:t>anything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place a ’not connected’ marker on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25335-B380-4FC2-B626-1097C3CB3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84" y="2863850"/>
            <a:ext cx="2800350" cy="362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829A83-216E-4DF7-AA47-50EAC5EB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3226939"/>
            <a:ext cx="3764692" cy="162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43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FE9-F2EC-4D9E-A225-9F8318BA5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1B6C-EC3A-45B5-AF00-B74A8A6CC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Let’s</a:t>
            </a:r>
            <a:r>
              <a:rPr lang="fi-FI" dirty="0"/>
              <a:t> look at </a:t>
            </a:r>
            <a:r>
              <a:rPr lang="fi-FI" dirty="0" err="1"/>
              <a:t>the</a:t>
            </a:r>
            <a:r>
              <a:rPr lang="fi-FI" dirty="0"/>
              <a:t> Arduino UNO </a:t>
            </a:r>
            <a:r>
              <a:rPr lang="fi-FI" dirty="0" err="1"/>
              <a:t>schematic</a:t>
            </a:r>
            <a:r>
              <a:rPr lang="fi-FI" dirty="0"/>
              <a:t> to </a:t>
            </a:r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at </a:t>
            </a:r>
            <a:r>
              <a:rPr lang="fi-FI" dirty="0" err="1"/>
              <a:t>least</a:t>
            </a:r>
            <a:endParaRPr lang="fi-FI" dirty="0"/>
          </a:p>
          <a:p>
            <a:r>
              <a:rPr lang="fi-FI" dirty="0"/>
              <a:t>1: ICSP-</a:t>
            </a:r>
            <a:r>
              <a:rPr lang="fi-FI" dirty="0" err="1"/>
              <a:t>header</a:t>
            </a:r>
            <a:endParaRPr lang="fi-FI" dirty="0"/>
          </a:p>
          <a:p>
            <a:r>
              <a:rPr lang="fi-FI" dirty="0"/>
              <a:t>2: A resistor between RESET &amp; 5V</a:t>
            </a:r>
          </a:p>
          <a:p>
            <a:r>
              <a:rPr lang="fi-FI" dirty="0"/>
              <a:t>3: A 16MHz </a:t>
            </a:r>
            <a:r>
              <a:rPr lang="fi-FI" dirty="0" err="1"/>
              <a:t>crystal</a:t>
            </a:r>
            <a:r>
              <a:rPr lang="fi-FI" dirty="0"/>
              <a:t>, 2 22pF </a:t>
            </a:r>
          </a:p>
          <a:p>
            <a:pPr marL="0" indent="0">
              <a:buNone/>
            </a:pPr>
            <a:r>
              <a:rPr lang="fi-FI" dirty="0" err="1"/>
              <a:t>capacitators</a:t>
            </a:r>
            <a:r>
              <a:rPr lang="fi-FI" dirty="0"/>
              <a:t> and a 1M </a:t>
            </a:r>
            <a:r>
              <a:rPr lang="fi-FI" dirty="0" err="1"/>
              <a:t>resistor</a:t>
            </a:r>
            <a:endParaRPr lang="fi-FI" dirty="0"/>
          </a:p>
          <a:p>
            <a:r>
              <a:rPr lang="fi-FI" dirty="0"/>
              <a:t>4: A 100nF </a:t>
            </a:r>
            <a:r>
              <a:rPr lang="fi-FI" dirty="0" err="1"/>
              <a:t>capacitator</a:t>
            </a:r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575EC-3CB5-4B38-98DC-AA57B351B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48" y="2212340"/>
            <a:ext cx="495825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9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2B45E-AE94-4DFC-84B7-524585EA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073"/>
            <a:ext cx="105156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8C15-2581-43AE-A70D-02C7FBB4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1312"/>
            <a:ext cx="10515600" cy="4987066"/>
          </a:xfrm>
        </p:spPr>
        <p:txBody>
          <a:bodyPr>
            <a:normAutofit fontScale="92500" lnSpcReduction="20000"/>
          </a:bodyPr>
          <a:lstStyle/>
          <a:p>
            <a:r>
              <a:rPr lang="fi-FI" sz="2600" dirty="0"/>
              <a:t>Press A to </a:t>
            </a:r>
            <a:r>
              <a:rPr lang="fi-FI" sz="2600" dirty="0" err="1"/>
              <a:t>add</a:t>
            </a:r>
            <a:r>
              <a:rPr lang="fi-FI" sz="2600" dirty="0"/>
              <a:t> a </a:t>
            </a:r>
            <a:r>
              <a:rPr lang="fi-FI" sz="2600" dirty="0" err="1"/>
              <a:t>component</a:t>
            </a:r>
            <a:r>
              <a:rPr lang="fi-FI" sz="2600" dirty="0"/>
              <a:t>, </a:t>
            </a:r>
            <a:r>
              <a:rPr lang="fi-FI" sz="2600" dirty="0" err="1"/>
              <a:t>use</a:t>
            </a:r>
            <a:r>
              <a:rPr lang="fi-FI" sz="2600" dirty="0"/>
              <a:t> </a:t>
            </a:r>
            <a:r>
              <a:rPr lang="fi-FI" sz="2600" dirty="0" err="1"/>
              <a:t>the</a:t>
            </a:r>
            <a:r>
              <a:rPr lang="fi-FI" sz="2600" dirty="0"/>
              <a:t> </a:t>
            </a:r>
            <a:r>
              <a:rPr lang="fi-FI" sz="2600" dirty="0" err="1"/>
              <a:t>search</a:t>
            </a:r>
            <a:r>
              <a:rPr lang="fi-FI" sz="2600" dirty="0"/>
              <a:t> </a:t>
            </a:r>
            <a:r>
              <a:rPr lang="fi-FI" sz="2600" dirty="0" err="1"/>
              <a:t>bar</a:t>
            </a:r>
            <a:r>
              <a:rPr lang="fi-FI" sz="2600" dirty="0"/>
              <a:t> to </a:t>
            </a:r>
            <a:r>
              <a:rPr lang="fi-FI" sz="2600" dirty="0" err="1"/>
              <a:t>find</a:t>
            </a:r>
            <a:r>
              <a:rPr lang="fi-FI" sz="2600" dirty="0"/>
              <a:t> </a:t>
            </a:r>
            <a:r>
              <a:rPr lang="fi-FI" sz="2600" dirty="0" err="1"/>
              <a:t>right</a:t>
            </a:r>
            <a:r>
              <a:rPr lang="fi-FI" sz="2600" dirty="0"/>
              <a:t> </a:t>
            </a:r>
            <a:r>
              <a:rPr lang="fi-FI" sz="2600" dirty="0" err="1"/>
              <a:t>ones</a:t>
            </a:r>
            <a:endParaRPr lang="fi-FI" sz="2600" dirty="0"/>
          </a:p>
          <a:p>
            <a:r>
              <a:rPr lang="fi-FI" sz="2600" dirty="0"/>
              <a:t>R: </a:t>
            </a:r>
            <a:r>
              <a:rPr lang="fi-FI" sz="2600" dirty="0" err="1"/>
              <a:t>resistor</a:t>
            </a:r>
            <a:endParaRPr lang="fi-FI" sz="2600" dirty="0"/>
          </a:p>
          <a:p>
            <a:r>
              <a:rPr lang="fi-FI" sz="2600" dirty="0"/>
              <a:t>C: </a:t>
            </a:r>
            <a:r>
              <a:rPr lang="fi-FI" sz="2600" dirty="0" err="1"/>
              <a:t>capacitator</a:t>
            </a:r>
            <a:endParaRPr lang="fi-FI" sz="2600" dirty="0"/>
          </a:p>
          <a:p>
            <a:r>
              <a:rPr lang="fi-FI" sz="2600" dirty="0"/>
              <a:t>Crystal: </a:t>
            </a:r>
            <a:r>
              <a:rPr lang="fi-FI" sz="2600" dirty="0" err="1"/>
              <a:t>crystal</a:t>
            </a:r>
            <a:endParaRPr lang="fi-FI" sz="2600" dirty="0"/>
          </a:p>
          <a:p>
            <a:r>
              <a:rPr lang="fi-FI" sz="2600" dirty="0"/>
              <a:t>GND: </a:t>
            </a:r>
            <a:r>
              <a:rPr lang="fi-FI" sz="2600" dirty="0" err="1"/>
              <a:t>ground</a:t>
            </a:r>
            <a:endParaRPr lang="fi-FI" sz="2600" dirty="0"/>
          </a:p>
          <a:p>
            <a:r>
              <a:rPr lang="fi-FI" sz="2600" dirty="0"/>
              <a:t>5V: +5V</a:t>
            </a:r>
          </a:p>
          <a:p>
            <a:r>
              <a:rPr lang="fi-FI" sz="2600" dirty="0"/>
              <a:t>To </a:t>
            </a:r>
            <a:r>
              <a:rPr lang="fi-FI" sz="2600" dirty="0" err="1"/>
              <a:t>move</a:t>
            </a:r>
            <a:r>
              <a:rPr lang="fi-FI" sz="2600" dirty="0"/>
              <a:t> a </a:t>
            </a:r>
            <a:r>
              <a:rPr lang="fi-FI" sz="2600" dirty="0" err="1"/>
              <a:t>component</a:t>
            </a:r>
            <a:r>
              <a:rPr lang="fi-FI" sz="2600" dirty="0"/>
              <a:t> </a:t>
            </a:r>
            <a:r>
              <a:rPr lang="fi-FI" sz="2600" dirty="0" err="1"/>
              <a:t>after</a:t>
            </a:r>
            <a:r>
              <a:rPr lang="fi-FI" sz="2600" dirty="0"/>
              <a:t> </a:t>
            </a:r>
            <a:r>
              <a:rPr lang="fi-FI" sz="2600" dirty="0" err="1"/>
              <a:t>placing</a:t>
            </a:r>
            <a:r>
              <a:rPr lang="fi-FI" sz="2600" dirty="0"/>
              <a:t>,</a:t>
            </a:r>
          </a:p>
          <a:p>
            <a:pPr marL="0" indent="0">
              <a:buNone/>
            </a:pPr>
            <a:r>
              <a:rPr lang="fi-FI" sz="2600" dirty="0" err="1"/>
              <a:t>hower</a:t>
            </a:r>
            <a:r>
              <a:rPr lang="fi-FI" sz="2600" dirty="0"/>
              <a:t> </a:t>
            </a:r>
            <a:r>
              <a:rPr lang="fi-FI" sz="2600" dirty="0" err="1"/>
              <a:t>mouser</a:t>
            </a:r>
            <a:r>
              <a:rPr lang="fi-FI" sz="2600" dirty="0"/>
              <a:t> </a:t>
            </a:r>
            <a:r>
              <a:rPr lang="fi-FI" sz="2600" dirty="0" err="1"/>
              <a:t>over</a:t>
            </a:r>
            <a:r>
              <a:rPr lang="fi-FI" sz="2600" dirty="0"/>
              <a:t> it and </a:t>
            </a:r>
            <a:r>
              <a:rPr lang="fi-FI" sz="2600" dirty="0" err="1"/>
              <a:t>press</a:t>
            </a:r>
            <a:r>
              <a:rPr lang="fi-FI" sz="2600" dirty="0"/>
              <a:t> M</a:t>
            </a:r>
          </a:p>
          <a:p>
            <a:r>
              <a:rPr lang="fi-FI" sz="2600" dirty="0"/>
              <a:t>To </a:t>
            </a:r>
            <a:r>
              <a:rPr lang="fi-FI" sz="2600" dirty="0" err="1"/>
              <a:t>edit</a:t>
            </a:r>
            <a:r>
              <a:rPr lang="fi-FI" sz="2600" dirty="0"/>
              <a:t> </a:t>
            </a:r>
            <a:r>
              <a:rPr lang="fi-FI" sz="2600" dirty="0" err="1"/>
              <a:t>values</a:t>
            </a:r>
            <a:r>
              <a:rPr lang="fi-FI" sz="2600" dirty="0"/>
              <a:t>, </a:t>
            </a:r>
            <a:r>
              <a:rPr lang="fi-FI" sz="2600" dirty="0" err="1"/>
              <a:t>hower</a:t>
            </a:r>
            <a:r>
              <a:rPr lang="fi-FI" sz="2600" dirty="0"/>
              <a:t> and </a:t>
            </a:r>
            <a:r>
              <a:rPr lang="fi-FI" sz="2600" dirty="0" err="1"/>
              <a:t>press</a:t>
            </a:r>
            <a:r>
              <a:rPr lang="fi-FI" sz="2600" dirty="0"/>
              <a:t> E</a:t>
            </a:r>
          </a:p>
          <a:p>
            <a:r>
              <a:rPr lang="fi-FI" sz="2600" dirty="0" err="1"/>
              <a:t>Add</a:t>
            </a:r>
            <a:r>
              <a:rPr lang="fi-FI" sz="2600" dirty="0"/>
              <a:t> </a:t>
            </a:r>
            <a:r>
              <a:rPr lang="fi-FI" sz="2600" dirty="0" err="1"/>
              <a:t>components</a:t>
            </a:r>
            <a:r>
              <a:rPr lang="fi-FI" sz="2600" dirty="0"/>
              <a:t>, </a:t>
            </a:r>
            <a:r>
              <a:rPr lang="fi-FI" sz="2600" dirty="0" err="1"/>
              <a:t>wires</a:t>
            </a:r>
            <a:r>
              <a:rPr lang="fi-FI" sz="2600" dirty="0"/>
              <a:t>, </a:t>
            </a:r>
            <a:r>
              <a:rPr lang="fi-FI" sz="2600" dirty="0" err="1"/>
              <a:t>labels</a:t>
            </a:r>
            <a:r>
              <a:rPr lang="fi-FI" sz="2600" dirty="0"/>
              <a:t>… </a:t>
            </a:r>
          </a:p>
          <a:p>
            <a:pPr marL="0" indent="0">
              <a:buNone/>
            </a:pPr>
            <a:r>
              <a:rPr lang="fi-FI" sz="2600" dirty="0"/>
              <a:t>			</a:t>
            </a:r>
            <a:r>
              <a:rPr lang="fi-FI" sz="2600" dirty="0" err="1"/>
              <a:t>like</a:t>
            </a:r>
            <a:r>
              <a:rPr lang="fi-FI" sz="2600" dirty="0"/>
              <a:t> </a:t>
            </a:r>
            <a:r>
              <a:rPr lang="fi-FI" sz="2600" dirty="0" err="1"/>
              <a:t>this</a:t>
            </a:r>
            <a:r>
              <a:rPr lang="fi-FI" sz="2600" dirty="0"/>
              <a:t>-&gt;</a:t>
            </a:r>
          </a:p>
          <a:p>
            <a:r>
              <a:rPr lang="fi-FI" sz="2600" dirty="0" err="1"/>
              <a:t>Remember</a:t>
            </a:r>
            <a:r>
              <a:rPr lang="fi-FI" sz="2600" dirty="0"/>
              <a:t> to </a:t>
            </a:r>
            <a:r>
              <a:rPr lang="fi-FI" sz="2600" dirty="0" err="1"/>
              <a:t>annotate</a:t>
            </a:r>
            <a:r>
              <a:rPr lang="fi-FI" sz="2600" dirty="0"/>
              <a:t> (</a:t>
            </a:r>
            <a:r>
              <a:rPr lang="fi-FI" sz="2600" dirty="0" err="1"/>
              <a:t>name</a:t>
            </a:r>
            <a:r>
              <a:rPr lang="fi-FI" sz="2600" dirty="0"/>
              <a:t>) </a:t>
            </a:r>
            <a:r>
              <a:rPr lang="fi-FI" sz="2600" dirty="0" err="1"/>
              <a:t>the</a:t>
            </a:r>
            <a:endParaRPr lang="fi-FI" sz="2600" dirty="0"/>
          </a:p>
          <a:p>
            <a:pPr marL="0" indent="0">
              <a:buNone/>
            </a:pPr>
            <a:r>
              <a:rPr lang="fi-FI" sz="2600" dirty="0" err="1"/>
              <a:t>components</a:t>
            </a:r>
            <a:r>
              <a:rPr lang="fi-FI" sz="2600" dirty="0"/>
              <a:t> and </a:t>
            </a:r>
            <a:r>
              <a:rPr lang="fi-FI" sz="2600" dirty="0" err="1"/>
              <a:t>add</a:t>
            </a:r>
            <a:r>
              <a:rPr lang="fi-FI" sz="2600" dirty="0"/>
              <a:t> </a:t>
            </a:r>
            <a:r>
              <a:rPr lang="fi-FI" sz="2600" dirty="0" err="1"/>
              <a:t>values</a:t>
            </a:r>
            <a:endParaRPr lang="fi-FI" sz="2600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49603-AEE4-499D-B7F4-95F163F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422" y="1815648"/>
            <a:ext cx="7397578" cy="504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7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B6792-3DE3-47C4-8488-0D2068F5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60F0-FEA1-4A28-9132-758CA63A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818"/>
            <a:ext cx="10515600" cy="5387182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Now</a:t>
            </a:r>
            <a:r>
              <a:rPr lang="fi-FI" dirty="0"/>
              <a:t>, </a:t>
            </a:r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ICSP-</a:t>
            </a:r>
            <a:r>
              <a:rPr lang="fi-FI" dirty="0" err="1"/>
              <a:t>header</a:t>
            </a:r>
            <a:endParaRPr lang="fi-FI" dirty="0"/>
          </a:p>
          <a:p>
            <a:r>
              <a:rPr lang="fi-FI" dirty="0"/>
              <a:t>Press A and </a:t>
            </a:r>
            <a:r>
              <a:rPr lang="fi-FI" dirty="0" err="1"/>
              <a:t>search</a:t>
            </a:r>
            <a:r>
              <a:rPr lang="fi-FI" dirty="0"/>
              <a:t> for ’conn_02x03’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connector</a:t>
            </a:r>
            <a:r>
              <a:rPr lang="fi-FI" dirty="0"/>
              <a:t>, and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place</a:t>
            </a:r>
            <a:r>
              <a:rPr lang="fi-FI" dirty="0"/>
              <a:t> </a:t>
            </a:r>
            <a:r>
              <a:rPr lang="fi-FI" dirty="0" err="1"/>
              <a:t>wires</a:t>
            </a:r>
            <a:r>
              <a:rPr lang="fi-FI" dirty="0"/>
              <a:t> and </a:t>
            </a:r>
            <a:r>
              <a:rPr lang="fi-FI" dirty="0" err="1"/>
              <a:t>labels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Remember</a:t>
            </a:r>
            <a:r>
              <a:rPr lang="fi-FI" dirty="0"/>
              <a:t> to </a:t>
            </a:r>
            <a:r>
              <a:rPr lang="fi-FI" dirty="0" err="1"/>
              <a:t>annotate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connector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40080-E23D-4E12-B66D-E04C4234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42" y="2946271"/>
            <a:ext cx="8605064" cy="321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298E4-1225-483A-8A41-0ACF7C1A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reading</a:t>
            </a:r>
            <a:r>
              <a:rPr lang="fi-FI" dirty="0"/>
              <a:t> </a:t>
            </a:r>
            <a:r>
              <a:rPr lang="fi-FI" dirty="0" err="1"/>
              <a:t>datasheets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CF14-E9CA-494A-9E1B-61CCAD56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4351338"/>
          </a:xfrm>
        </p:spPr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resembles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UNO </a:t>
            </a:r>
            <a:r>
              <a:rPr lang="fi-FI" dirty="0" err="1"/>
              <a:t>schematic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D548-51BD-4EB9-9652-2119AB69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9" y="2051627"/>
            <a:ext cx="4958252" cy="40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9FEB3-CC89-4983-BD8F-BBCF3AEF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21" y="1950074"/>
            <a:ext cx="7068879" cy="490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0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0BB5-BE72-4E5A-A356-F29F40CD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3AF1-EB3B-4654-B86D-0E111EEA5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fi-FI" dirty="0" err="1"/>
              <a:t>Often</a:t>
            </a:r>
            <a:r>
              <a:rPr lang="fi-FI" dirty="0"/>
              <a:t>,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intend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,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ones</a:t>
            </a:r>
            <a:endParaRPr lang="fi-FI" dirty="0"/>
          </a:p>
          <a:p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LED-</a:t>
            </a:r>
            <a:r>
              <a:rPr lang="fi-FI" dirty="0" err="1"/>
              <a:t>driver</a:t>
            </a:r>
            <a:endParaRPr lang="fi-FI" dirty="0"/>
          </a:p>
          <a:p>
            <a:r>
              <a:rPr lang="fi-FI" dirty="0"/>
              <a:t>1:</a:t>
            </a:r>
          </a:p>
          <a:p>
            <a:r>
              <a:rPr lang="fi-FI" dirty="0"/>
              <a:t>2:</a:t>
            </a:r>
          </a:p>
          <a:p>
            <a:endParaRPr lang="fi-FI" dirty="0"/>
          </a:p>
          <a:p>
            <a:r>
              <a:rPr lang="fi-FI" dirty="0"/>
              <a:t>3:</a:t>
            </a:r>
          </a:p>
          <a:p>
            <a:endParaRPr lang="fi-FI" dirty="0"/>
          </a:p>
          <a:p>
            <a:r>
              <a:rPr lang="fi-FI" dirty="0" err="1"/>
              <a:t>Note</a:t>
            </a:r>
            <a:r>
              <a:rPr lang="fi-FI" dirty="0"/>
              <a:t>: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include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code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name</a:t>
            </a:r>
            <a:r>
              <a:rPr lang="fi-FI" dirty="0"/>
              <a:t>, in </a:t>
            </a:r>
            <a:r>
              <a:rPr lang="fi-FI" dirty="0" err="1"/>
              <a:t>this</a:t>
            </a:r>
            <a:r>
              <a:rPr lang="fi-FI" dirty="0"/>
              <a:t> case ”TL4242-Q1”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0B8E4-72C7-4DFD-BFB7-3726BFB9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30" y="3119437"/>
            <a:ext cx="97155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4BF33-6FF9-4CC1-BE68-E3C92E7B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30" y="3738562"/>
            <a:ext cx="452437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DE13F-805F-41DD-B764-FC1548F56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15" y="4608511"/>
            <a:ext cx="35242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DA047-9D9D-4DFC-8AC3-F49D4E09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E36D-B4D4-43F9-8F63-A6521DD8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texts</a:t>
            </a:r>
            <a:r>
              <a:rPr lang="fi-FI" dirty="0"/>
              <a:t> (M):                          </a:t>
            </a:r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rectangle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rectangle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7598E-3677-40E4-B64F-2E067692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07" y="1323975"/>
            <a:ext cx="1800225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1D56F-D46B-4B81-BCD4-44DBD6F6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00" y="1233487"/>
            <a:ext cx="1447800" cy="439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44B67B-D709-4396-94B8-DD15E27F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819" y="3214143"/>
            <a:ext cx="3784280" cy="241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4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C26E-C871-4B50-9DE4-C7D6940B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Where</a:t>
            </a:r>
            <a:r>
              <a:rPr lang="fi-FI" dirty="0"/>
              <a:t> to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slides</a:t>
            </a:r>
            <a:r>
              <a:rPr lang="fi-FI" dirty="0"/>
              <a:t> and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files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41DB2-C8C6-4DD5-BD54-48D3AA9F4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https://github.com/pvikberg/PCB_lecture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Download</a:t>
            </a:r>
            <a:r>
              <a:rPr lang="fi-FI" dirty="0"/>
              <a:t> </a:t>
            </a:r>
            <a:r>
              <a:rPr lang="fi-FI" dirty="0" err="1"/>
              <a:t>these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, some of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necessary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35128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5A8A-57D4-4341-9D78-1B13BDE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E608A-FFFD-4897-ADC1-78EC3EB6D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:              And </a:t>
            </a:r>
            <a:r>
              <a:rPr lang="fi-FI" dirty="0" err="1"/>
              <a:t>place</a:t>
            </a:r>
            <a:r>
              <a:rPr lang="fi-FI" dirty="0"/>
              <a:t> and </a:t>
            </a:r>
            <a:r>
              <a:rPr lang="fi-FI" dirty="0" err="1"/>
              <a:t>name</a:t>
            </a:r>
            <a:r>
              <a:rPr lang="fi-FI" dirty="0"/>
              <a:t> </a:t>
            </a:r>
            <a:r>
              <a:rPr lang="fi-FI" dirty="0" err="1"/>
              <a:t>them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A9E52-CC27-454B-A774-7F630011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020" y="1825625"/>
            <a:ext cx="948294" cy="3650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9A801-76E7-4AFB-AB81-C1430BA2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38" y="2304732"/>
            <a:ext cx="5207791" cy="41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04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A8AD-9D7A-4B99-9A09-A6CE66152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4B4B-04CC-455D-9ED0-B3E58363A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:</a:t>
            </a:r>
          </a:p>
          <a:p>
            <a:r>
              <a:rPr lang="fi-FI" dirty="0"/>
              <a:t>Go </a:t>
            </a:r>
            <a:r>
              <a:rPr lang="fi-FI" dirty="0" err="1"/>
              <a:t>back</a:t>
            </a:r>
            <a:r>
              <a:rPr lang="fi-FI" dirty="0"/>
              <a:t> to </a:t>
            </a:r>
            <a:r>
              <a:rPr lang="fi-FI" dirty="0" err="1"/>
              <a:t>EESchema</a:t>
            </a:r>
            <a:endParaRPr lang="fi-FI" dirty="0"/>
          </a:p>
          <a:p>
            <a:r>
              <a:rPr lang="fi-FI" dirty="0" err="1"/>
              <a:t>Preferences</a:t>
            </a:r>
            <a:r>
              <a:rPr lang="fi-FI" dirty="0"/>
              <a:t>-&gt; Component </a:t>
            </a:r>
            <a:r>
              <a:rPr lang="fi-FI" dirty="0" err="1"/>
              <a:t>libraries</a:t>
            </a:r>
            <a:endParaRPr lang="fi-FI" dirty="0"/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of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component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to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defined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path</a:t>
            </a:r>
            <a:r>
              <a:rPr lang="fi-FI" dirty="0"/>
              <a:t> 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library</a:t>
            </a:r>
            <a:r>
              <a:rPr lang="fi-FI" dirty="0"/>
              <a:t> </a:t>
            </a:r>
            <a:r>
              <a:rPr lang="fi-FI" dirty="0" err="1"/>
              <a:t>file</a:t>
            </a:r>
            <a:r>
              <a:rPr lang="fi-FI" dirty="0"/>
              <a:t> in </a:t>
            </a:r>
            <a:r>
              <a:rPr lang="fi-FI" dirty="0" err="1"/>
              <a:t>upper</a:t>
            </a:r>
            <a:r>
              <a:rPr lang="fi-FI" dirty="0"/>
              <a:t> </a:t>
            </a:r>
            <a:r>
              <a:rPr lang="fi-FI" dirty="0" err="1"/>
              <a:t>part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AA6B2-C945-4EB7-A25F-4D2CA154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02" y="1848485"/>
            <a:ext cx="4714875" cy="74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93FFC-97FD-433D-9DCE-1792A3A2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987" y="2726372"/>
            <a:ext cx="3552825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DC6FA-0E89-4D87-A8DE-E4D4C884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474404"/>
            <a:ext cx="3285298" cy="263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7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6054-9012-4DAE-8F2B-BA3AFC66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creating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A2E5C-4A98-4FF3-A006-A4B1C62FA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big</a:t>
            </a:r>
            <a:r>
              <a:rPr lang="fi-FI" dirty="0"/>
              <a:t> </a:t>
            </a:r>
            <a:r>
              <a:rPr lang="fi-FI" dirty="0" err="1"/>
              <a:t>area</a:t>
            </a:r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, </a:t>
            </a:r>
            <a:r>
              <a:rPr lang="fi-FI" dirty="0" err="1"/>
              <a:t>let’s</a:t>
            </a:r>
            <a:r>
              <a:rPr lang="fi-FI" dirty="0"/>
              <a:t> look 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77CD5-EBFC-4AAF-A0CD-5BC78A89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20" y="1825625"/>
            <a:ext cx="3812963" cy="403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26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8BC0-DE0D-45A4-9D49-CEDC3B87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299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leds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A7FAF-EBB0-4DF5-AF98-E8FEF5A80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Desired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: 350mA -&gt; 0.5 </a:t>
            </a:r>
            <a:r>
              <a:rPr lang="fi-FI" dirty="0" err="1"/>
              <a:t>Ohm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0EAAC-A46D-4310-B1B6-270D41E8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865"/>
            <a:ext cx="4200311" cy="3332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F262A-2EF1-4D96-83E6-0C981118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48" y="1825624"/>
            <a:ext cx="2918639" cy="2830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EEB72-7917-4820-9387-5DD27CFF4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526" y="1977081"/>
            <a:ext cx="5103474" cy="479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47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0B54-C149-4664-8D94-BD6035AE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FB0F-26CC-4389-B3FA-42124698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Like </a:t>
            </a:r>
            <a:r>
              <a:rPr lang="fi-FI" dirty="0" err="1"/>
              <a:t>the</a:t>
            </a:r>
            <a:r>
              <a:rPr lang="fi-FI" dirty="0"/>
              <a:t> LED-</a:t>
            </a:r>
            <a:r>
              <a:rPr lang="fi-FI" dirty="0" err="1"/>
              <a:t>driver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created</a:t>
            </a:r>
            <a:endParaRPr lang="fi-FI" dirty="0"/>
          </a:p>
          <a:p>
            <a:r>
              <a:rPr lang="fi-FI" dirty="0"/>
              <a:t>1:</a:t>
            </a:r>
          </a:p>
          <a:p>
            <a:r>
              <a:rPr lang="fi-FI" dirty="0"/>
              <a:t>2:</a:t>
            </a:r>
          </a:p>
          <a:p>
            <a:endParaRPr lang="fi-FI" dirty="0"/>
          </a:p>
          <a:p>
            <a:r>
              <a:rPr lang="fi-FI" dirty="0"/>
              <a:t>3: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F5D7B-22C3-4BBA-8667-1131AE41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0" y="2212657"/>
            <a:ext cx="9715500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32BC6-D069-4028-8721-5C2A33EAF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847975"/>
            <a:ext cx="4524375" cy="58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62230-73C4-458F-A0E4-D797C055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3788568"/>
            <a:ext cx="35718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3F2CF-BCC4-442A-9CA0-3B5D465E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E59FE7-A400-4166-9518-F53B650B8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5172483"/>
            <a:ext cx="3665839" cy="1685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9004A0-B7BF-4274-BC9A-6DF6559BE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5" y="1154351"/>
            <a:ext cx="5581650" cy="3114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9F8FB-C44E-4E53-A8AA-DE3E8116E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41" y="4315302"/>
            <a:ext cx="4714875" cy="74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65AE0B-9285-46FC-99C4-E30744F7A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14333"/>
            <a:ext cx="3451655" cy="1967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0F127-4EE0-4A3F-820D-AF3F3D704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3197535"/>
            <a:ext cx="3451655" cy="197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23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150C-4CD3-4A24-99D5-E4DC046A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98FFF-5C39-4635-98E9-5F1BBB0B2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2E83D-AAD5-4A6D-A4C4-D32A2DC22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919764"/>
            <a:ext cx="4714875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80EF7-55EB-47C2-8703-1EAC0F5E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56852"/>
            <a:ext cx="4838700" cy="2657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13814-234A-4A3B-90FC-A568F2CED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7829"/>
            <a:ext cx="4406643" cy="2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4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A819D-21BF-4307-9E92-04F081476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A54A-BDD5-4387-835F-04F5921C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Copy and </a:t>
            </a:r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typical</a:t>
            </a:r>
            <a:r>
              <a:rPr lang="fi-FI" dirty="0"/>
              <a:t> </a:t>
            </a:r>
            <a:r>
              <a:rPr lang="fi-FI" dirty="0" err="1"/>
              <a:t>application</a:t>
            </a:r>
            <a:endParaRPr lang="fi-FI" dirty="0"/>
          </a:p>
          <a:p>
            <a:pPr lvl="1"/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find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coil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browser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’L’</a:t>
            </a:r>
          </a:p>
          <a:p>
            <a:pPr lvl="1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diode</a:t>
            </a:r>
            <a:r>
              <a:rPr lang="fi-FI" dirty="0"/>
              <a:t> is a </a:t>
            </a:r>
            <a:r>
              <a:rPr lang="fi-FI" dirty="0" err="1"/>
              <a:t>Schottky</a:t>
            </a:r>
            <a:r>
              <a:rPr lang="fi-FI" dirty="0"/>
              <a:t> </a:t>
            </a:r>
            <a:r>
              <a:rPr lang="fi-FI" dirty="0" err="1"/>
              <a:t>diode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DF9CA-D64D-4FE1-B4AB-4CA09BC8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05785"/>
            <a:ext cx="6743700" cy="290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52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C519-67E4-48E0-90D4-89E478B6A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3BBA-F336-48B6-84AD-DE6E71FE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679"/>
            <a:ext cx="10515600" cy="4761292"/>
          </a:xfrm>
        </p:spPr>
        <p:txBody>
          <a:bodyPr>
            <a:normAutofit/>
          </a:bodyPr>
          <a:lstStyle/>
          <a:p>
            <a:r>
              <a:rPr lang="fi-FI" dirty="0" err="1"/>
              <a:t>The</a:t>
            </a:r>
            <a:r>
              <a:rPr lang="fi-FI" dirty="0"/>
              <a:t> 54.9 </a:t>
            </a:r>
            <a:r>
              <a:rPr lang="fi-FI" dirty="0" err="1"/>
              <a:t>Ohm</a:t>
            </a:r>
            <a:r>
              <a:rPr lang="fi-FI" dirty="0"/>
              <a:t> </a:t>
            </a:r>
            <a:r>
              <a:rPr lang="fi-FI" dirty="0" err="1"/>
              <a:t>resistor</a:t>
            </a:r>
            <a:r>
              <a:rPr lang="fi-FI" dirty="0"/>
              <a:t> </a:t>
            </a:r>
            <a:r>
              <a:rPr lang="fi-FI" dirty="0" err="1"/>
              <a:t>broken</a:t>
            </a:r>
            <a:r>
              <a:rPr lang="fi-FI" dirty="0"/>
              <a:t> into 2 </a:t>
            </a:r>
            <a:r>
              <a:rPr lang="fi-FI" dirty="0" err="1"/>
              <a:t>resistors</a:t>
            </a:r>
            <a:r>
              <a:rPr lang="fi-FI" dirty="0"/>
              <a:t> </a:t>
            </a:r>
            <a:r>
              <a:rPr lang="fi-FI" dirty="0" err="1"/>
              <a:t>because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 </a:t>
            </a:r>
            <a:r>
              <a:rPr lang="fi-FI" dirty="0" err="1"/>
              <a:t>has</a:t>
            </a:r>
            <a:r>
              <a:rPr lang="fi-FI" dirty="0"/>
              <a:t> 51k and 3.9k </a:t>
            </a:r>
            <a:r>
              <a:rPr lang="fi-FI" dirty="0" err="1"/>
              <a:t>Ohm</a:t>
            </a:r>
            <a:r>
              <a:rPr lang="fi-FI" dirty="0"/>
              <a:t> </a:t>
            </a:r>
            <a:r>
              <a:rPr lang="fi-FI" dirty="0" err="1"/>
              <a:t>resistors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4A770-EA6F-46DA-87D5-E7F9105A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7" y="2726845"/>
            <a:ext cx="4401065" cy="189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78C61-088E-4885-B261-254547D1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68" y="2501152"/>
            <a:ext cx="6886832" cy="43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86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5F03-6EF3-4391-8B45-254C930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pins</a:t>
            </a:r>
            <a:r>
              <a:rPr lang="fi-FI" dirty="0"/>
              <a:t> and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872A1-CAF6-41D7-AD5E-23E61139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System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somewhere</a:t>
            </a:r>
            <a:r>
              <a:rPr lang="fi-FI" dirty="0"/>
              <a:t>,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pins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power</a:t>
            </a:r>
            <a:r>
              <a:rPr lang="fi-FI" dirty="0"/>
              <a:t> </a:t>
            </a:r>
            <a:r>
              <a:rPr lang="fi-FI" dirty="0" err="1"/>
              <a:t>flags</a:t>
            </a:r>
            <a:r>
              <a:rPr lang="fi-FI" dirty="0"/>
              <a:t> to </a:t>
            </a:r>
            <a:r>
              <a:rPr lang="fi-FI" dirty="0" err="1"/>
              <a:t>both</a:t>
            </a:r>
            <a:r>
              <a:rPr lang="fi-FI" dirty="0"/>
              <a:t> </a:t>
            </a:r>
            <a:r>
              <a:rPr lang="fi-FI" dirty="0" err="1"/>
              <a:t>pins</a:t>
            </a:r>
            <a:endParaRPr lang="fi-FI" dirty="0"/>
          </a:p>
          <a:p>
            <a:pPr lvl="1"/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tell</a:t>
            </a:r>
            <a:r>
              <a:rPr lang="fi-FI" dirty="0"/>
              <a:t>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power</a:t>
            </a:r>
            <a:endParaRPr lang="fi-FI" dirty="0"/>
          </a:p>
          <a:p>
            <a:pPr marL="457200" lvl="1" indent="0">
              <a:buNone/>
            </a:pPr>
            <a:r>
              <a:rPr lang="fi-FI" dirty="0"/>
              <a:t>    </a:t>
            </a:r>
            <a:r>
              <a:rPr lang="fi-FI" dirty="0" err="1"/>
              <a:t>comes</a:t>
            </a:r>
            <a:r>
              <a:rPr lang="fi-FI" dirty="0"/>
              <a:t> </a:t>
            </a:r>
            <a:r>
              <a:rPr lang="fi-FI" dirty="0" err="1"/>
              <a:t>from</a:t>
            </a:r>
            <a:endParaRPr lang="fi-FI" dirty="0"/>
          </a:p>
          <a:p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a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DF412-2331-4A49-8A89-2FE1C7E6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57167"/>
            <a:ext cx="4448432" cy="4455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2CCD3-D184-4464-A1AA-3354559C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490" y="4786184"/>
            <a:ext cx="2752434" cy="20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4D74-92C3-4A81-8C28-9624E367A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What</a:t>
            </a:r>
            <a:r>
              <a:rPr lang="fi-FI" dirty="0"/>
              <a:t> is a PCB?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7A2ED-006D-4660-BB7C-EB8995EA0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PCB = </a:t>
            </a:r>
            <a:r>
              <a:rPr lang="fi-FI" dirty="0" err="1"/>
              <a:t>Printed</a:t>
            </a:r>
            <a:r>
              <a:rPr lang="fi-FI" dirty="0"/>
              <a:t> </a:t>
            </a:r>
            <a:r>
              <a:rPr lang="fi-FI" dirty="0" err="1"/>
              <a:t>Circuit</a:t>
            </a:r>
            <a:r>
              <a:rPr lang="fi-FI" dirty="0"/>
              <a:t> Board </a:t>
            </a:r>
          </a:p>
          <a:p>
            <a:r>
              <a:rPr lang="fi-FI" dirty="0"/>
              <a:t>PCB is </a:t>
            </a:r>
            <a:r>
              <a:rPr lang="fi-FI" dirty="0" err="1"/>
              <a:t>wiring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Connects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to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another</a:t>
            </a:r>
            <a:endParaRPr lang="fi-FI" dirty="0"/>
          </a:p>
          <a:p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ordered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a </a:t>
            </a:r>
            <a:r>
              <a:rPr lang="fi-FI" dirty="0" err="1"/>
              <a:t>factory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Or</a:t>
            </a:r>
            <a:endParaRPr lang="fi-FI" dirty="0"/>
          </a:p>
          <a:p>
            <a:r>
              <a:rPr lang="fi-FI" dirty="0"/>
              <a:t>Can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etched</a:t>
            </a:r>
            <a:r>
              <a:rPr lang="fi-FI" dirty="0"/>
              <a:t> (</a:t>
            </a:r>
            <a:r>
              <a:rPr lang="fi-FI" dirty="0" err="1"/>
              <a:t>corroded</a:t>
            </a:r>
            <a:r>
              <a:rPr lang="fi-FI" dirty="0"/>
              <a:t>) 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pPr lvl="1"/>
            <a:r>
              <a:rPr lang="fi-FI" dirty="0" err="1"/>
              <a:t>Fast</a:t>
            </a:r>
            <a:r>
              <a:rPr lang="fi-FI" dirty="0"/>
              <a:t>,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, </a:t>
            </a:r>
            <a:r>
              <a:rPr lang="fi-FI" dirty="0" err="1"/>
              <a:t>chance</a:t>
            </a:r>
            <a:r>
              <a:rPr lang="fi-FI" dirty="0"/>
              <a:t> of </a:t>
            </a:r>
            <a:r>
              <a:rPr lang="fi-FI" dirty="0" err="1"/>
              <a:t>failure</a:t>
            </a:r>
            <a:endParaRPr lang="fi-FI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87CF1-F5BE-479A-BAD9-429AE918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1778" y="83843"/>
            <a:ext cx="3040644" cy="423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56294-C01A-410B-96B4-AB3176DF3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810" y="4342733"/>
            <a:ext cx="3446849" cy="2515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8F0EF-E56C-48F4-B045-1B64DE7D1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88" y="5600366"/>
            <a:ext cx="5070518" cy="12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9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F92A0-C007-4637-B447-05D3C473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potentiometer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1AE0-1294-430C-9746-BCB0ADFB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Found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(A), POT_TRIM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1EA8B-B71B-4270-AEE4-ACCEC651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099" y="1520825"/>
            <a:ext cx="2400977" cy="190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B94E07-489E-41B3-8F11-FD5FD1E8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822"/>
            <a:ext cx="3801684" cy="4044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DE4287-9D97-46F9-A4FF-B058BA7CD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053" y="2940908"/>
            <a:ext cx="3033692" cy="39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5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7CE4-3FA7-4D6F-845B-2FE18B2F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mounting</a:t>
            </a:r>
            <a:r>
              <a:rPr lang="fi-FI" dirty="0"/>
              <a:t> </a:t>
            </a:r>
            <a:r>
              <a:rPr lang="fi-FI" dirty="0" err="1"/>
              <a:t>holes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5427-873A-463D-A89F-3887D5A5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019"/>
            <a:ext cx="10515600" cy="4351338"/>
          </a:xfrm>
        </p:spPr>
        <p:txBody>
          <a:bodyPr/>
          <a:lstStyle/>
          <a:p>
            <a:r>
              <a:rPr lang="fi-FI" dirty="0" err="1"/>
              <a:t>Create</a:t>
            </a:r>
            <a:r>
              <a:rPr lang="fi-FI" dirty="0"/>
              <a:t> 4 </a:t>
            </a:r>
            <a:r>
              <a:rPr lang="fi-FI" dirty="0" err="1"/>
              <a:t>mounting</a:t>
            </a:r>
            <a:r>
              <a:rPr lang="fi-FI" dirty="0"/>
              <a:t> </a:t>
            </a:r>
            <a:r>
              <a:rPr lang="fi-FI" dirty="0" err="1"/>
              <a:t>holes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corners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6746BE-F801-4553-9F97-9F15D6FE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20" y="1845114"/>
            <a:ext cx="5284959" cy="491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5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Add the components, check for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After making the wirings, you should always check for </a:t>
            </a:r>
            <a:r>
              <a:rPr lang="fi-FI" dirty="0" err="1"/>
              <a:t>errors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If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correctly</a:t>
            </a:r>
            <a:r>
              <a:rPr lang="fi-FI" dirty="0"/>
              <a:t>,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shouldn’t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errors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7" y="2236478"/>
            <a:ext cx="9620250" cy="52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D8CB7-856A-48AB-B6DB-B7B4B0CB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092" y="2970720"/>
            <a:ext cx="4464908" cy="38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157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FEBF-72D0-459D-A920-EB9E048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AE3FD-30B2-4D0D-B505-5BD6BBDAC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potentiometer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folder</a:t>
            </a:r>
            <a:r>
              <a:rPr lang="fi-FI" dirty="0"/>
              <a:t> inside </a:t>
            </a:r>
            <a:r>
              <a:rPr lang="fi-FI" dirty="0" err="1"/>
              <a:t>project</a:t>
            </a:r>
            <a:r>
              <a:rPr lang="fi-FI" dirty="0"/>
              <a:t> </a:t>
            </a:r>
            <a:r>
              <a:rPr lang="fi-FI" dirty="0" err="1"/>
              <a:t>directory</a:t>
            </a:r>
            <a:r>
              <a:rPr lang="fi-FI" dirty="0"/>
              <a:t> </a:t>
            </a:r>
            <a:r>
              <a:rPr lang="fi-FI" dirty="0" err="1"/>
              <a:t>called</a:t>
            </a:r>
            <a:r>
              <a:rPr lang="fi-FI" dirty="0"/>
              <a:t> </a:t>
            </a:r>
            <a:r>
              <a:rPr lang="fi-FI" dirty="0" err="1"/>
              <a:t>e.g</a:t>
            </a:r>
            <a:r>
              <a:rPr lang="fi-FI" dirty="0"/>
              <a:t>.           </a:t>
            </a:r>
          </a:p>
          <a:p>
            <a:pPr marL="0" indent="0">
              <a:buNone/>
            </a:pPr>
            <a:r>
              <a:rPr lang="fi-FI" dirty="0"/>
              <a:t>							’potentio_1.pretty’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A8B28-44E0-4E1E-8257-039C8618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179319"/>
            <a:ext cx="9725025" cy="695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FD370-32DB-4CBB-B157-96128205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762" y="3291206"/>
            <a:ext cx="3790950" cy="1123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4F44C-7694-4947-9240-96259119E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81684"/>
            <a:ext cx="6619875" cy="71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60FC0-8FDD-4CFC-8510-F43911F54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333" y="4201297"/>
            <a:ext cx="5511667" cy="26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8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A5B8-4118-4BA4-96FF-AFB76417B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C10F3-A40F-463B-846E-E5F7D6A5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							3: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2:							4: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5788-FA58-4500-9987-CF6BCF0B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90" y="2259012"/>
            <a:ext cx="190500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A2925-B884-4414-AAB1-060AC3046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180" y="2225675"/>
            <a:ext cx="3200400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E974C-9749-49B8-8E4D-61904A68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64" y="3757611"/>
            <a:ext cx="5921715" cy="22395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097F53-21A8-46BE-B482-CF77E6E51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964" y="3901259"/>
            <a:ext cx="3143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40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2ECC-4314-415C-8B82-13DAA84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EEDA-1969-4F83-8AE8-D3F985DD7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, </a:t>
            </a:r>
            <a:r>
              <a:rPr lang="fi-FI" dirty="0" err="1"/>
              <a:t>select</a:t>
            </a:r>
            <a:r>
              <a:rPr lang="fi-FI" dirty="0"/>
              <a:t> </a:t>
            </a:r>
            <a:r>
              <a:rPr lang="fi-FI" dirty="0" err="1"/>
              <a:t>grid</a:t>
            </a:r>
            <a:r>
              <a:rPr lang="fi-FI" dirty="0"/>
              <a:t> 2.54mm -&gt; </a:t>
            </a:r>
          </a:p>
          <a:p>
            <a:r>
              <a:rPr lang="fi-FI" dirty="0" err="1"/>
              <a:t>Add</a:t>
            </a:r>
            <a:r>
              <a:rPr lang="fi-FI" dirty="0"/>
              <a:t> 3 </a:t>
            </a:r>
            <a:r>
              <a:rPr lang="fi-FI" dirty="0" err="1"/>
              <a:t>pads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D3C2E-1627-4044-A381-7FC2063F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66" y="2811779"/>
            <a:ext cx="1426342" cy="3814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3CBEE-6D00-4577-AB06-88A07140B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1552575"/>
            <a:ext cx="4095750" cy="53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4E368-C9BA-4A43-A016-65B94A6E1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060" y="2437763"/>
            <a:ext cx="46863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B45C-4212-4E00-BC26-6D23C357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4. </a:t>
            </a:r>
            <a:r>
              <a:rPr lang="fi-FI" dirty="0" err="1"/>
              <a:t>Add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footprint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728C-27BB-4AC4-8C8D-2333257A1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Save the footprint</a:t>
            </a:r>
          </a:p>
          <a:p>
            <a:endParaRPr lang="en-US" dirty="0"/>
          </a:p>
          <a:p>
            <a:r>
              <a:rPr lang="en-US" dirty="0"/>
              <a:t>Close the window and return to </a:t>
            </a:r>
            <a:r>
              <a:rPr lang="en-US" dirty="0" err="1"/>
              <a:t>EESchema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CvPcb</a:t>
            </a:r>
            <a:r>
              <a:rPr lang="en-US" dirty="0"/>
              <a:t> to associate footprints to components</a:t>
            </a:r>
          </a:p>
          <a:p>
            <a:endParaRPr lang="en-US" dirty="0"/>
          </a:p>
          <a:p>
            <a:r>
              <a:rPr lang="en-US" dirty="0"/>
              <a:t>Press Annotate and Ok</a:t>
            </a:r>
          </a:p>
          <a:p>
            <a:r>
              <a:rPr lang="en-US" dirty="0"/>
              <a:t>Wait…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E3659-25E0-47CC-A734-8D8C98AE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520" y="1934511"/>
            <a:ext cx="2876550" cy="904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33" y="3778626"/>
            <a:ext cx="96678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4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DA80-9712-47AC-A1B4-D03ED27D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</a:t>
            </a:r>
            <a:r>
              <a:rPr lang="fi-FI" dirty="0" err="1"/>
              <a:t>Associate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 to </a:t>
            </a:r>
            <a:r>
              <a:rPr lang="fi-FI" dirty="0" err="1"/>
              <a:t>components</a:t>
            </a:r>
            <a:r>
              <a:rPr lang="fi-FI" dirty="0"/>
              <a:t>, </a:t>
            </a:r>
            <a:r>
              <a:rPr lang="fi-FI" dirty="0" err="1"/>
              <a:t>importing</a:t>
            </a:r>
            <a:r>
              <a:rPr lang="fi-FI" dirty="0"/>
              <a:t> </a:t>
            </a:r>
            <a:r>
              <a:rPr lang="fi-FI" dirty="0" err="1"/>
              <a:t>libraries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A957-6DE4-41C0-8A83-922FBE3A3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It is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school</a:t>
            </a:r>
            <a:r>
              <a:rPr lang="fi-FI" dirty="0"/>
              <a:t> </a:t>
            </a:r>
            <a:r>
              <a:rPr lang="fi-FI" dirty="0" err="1"/>
              <a:t>computers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, import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</a:t>
            </a:r>
            <a:r>
              <a:rPr lang="fi-FI" dirty="0" err="1"/>
              <a:t>downloaded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github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92C10-8016-4255-B99A-87BF49D4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54386"/>
            <a:ext cx="275272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EE6A5-DEAF-4D4D-8E3E-25389DFE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85" y="2606761"/>
            <a:ext cx="4000500" cy="90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EB5EE-1C16-4FAC-A8E3-4335726D1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090" y="2654386"/>
            <a:ext cx="3238500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F6DCE-23E2-47F6-964F-14488ABDC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410" y="3677165"/>
            <a:ext cx="41433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64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Associate footprints to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tell </a:t>
            </a:r>
            <a:r>
              <a:rPr lang="en-US" dirty="0" err="1"/>
              <a:t>KiCAD</a:t>
            </a:r>
            <a:r>
              <a:rPr lang="en-US" dirty="0"/>
              <a:t> what is each component’s footprint</a:t>
            </a:r>
          </a:p>
          <a:p>
            <a:r>
              <a:rPr lang="en-US" dirty="0"/>
              <a:t>Datasheets and shop product pages of internet suppliers (Mouser etc…) may prove useful</a:t>
            </a:r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7" y="3422133"/>
            <a:ext cx="11969186" cy="157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46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fi-FI" dirty="0"/>
              <a:t>5. Associate footprints to components, Spoiler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03FE0A-9FC0-42AD-BA26-E35BF5EEE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108" y="692015"/>
            <a:ext cx="5817343" cy="61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9201-6B3B-4A17-9F62-AFA0ACE0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Workflow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17286-DC27-4F48-A7D4-76828273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292"/>
            <a:ext cx="10515600" cy="4850671"/>
          </a:xfrm>
        </p:spPr>
        <p:txBody>
          <a:bodyPr>
            <a:normAutofit/>
          </a:bodyPr>
          <a:lstStyle/>
          <a:p>
            <a:endParaRPr lang="fi-FI" sz="1800" dirty="0"/>
          </a:p>
          <a:p>
            <a:r>
              <a:rPr lang="fi-FI" sz="1800" dirty="0"/>
              <a:t>1: </a:t>
            </a:r>
            <a:r>
              <a:rPr lang="fi-FI" sz="1800" b="1" dirty="0"/>
              <a:t>Decide what is to be done</a:t>
            </a:r>
          </a:p>
          <a:p>
            <a:r>
              <a:rPr lang="fi-FI" sz="1800" dirty="0"/>
              <a:t>2: </a:t>
            </a:r>
            <a:r>
              <a:rPr lang="fi-FI" sz="1800" b="1" dirty="0"/>
              <a:t>Choose components</a:t>
            </a:r>
          </a:p>
          <a:p>
            <a:pPr lvl="1"/>
            <a:r>
              <a:rPr lang="fi-FI" sz="1800" dirty="0"/>
              <a:t>Use datasheets when doing this</a:t>
            </a:r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CA2CF-EC56-43E9-B47E-8B8BBFAF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43972" y="984050"/>
            <a:ext cx="6830484" cy="47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10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5. Associate footprints to components, create netlist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Remember to save your changes</a:t>
            </a:r>
          </a:p>
          <a:p>
            <a:endParaRPr lang="fi-FI" dirty="0"/>
          </a:p>
          <a:p>
            <a:r>
              <a:rPr lang="fi-FI" dirty="0"/>
              <a:t>Close this window, return to main window and generate netlist</a:t>
            </a:r>
          </a:p>
          <a:p>
            <a:endParaRPr lang="fi-FI" dirty="0"/>
          </a:p>
          <a:p>
            <a:pPr marL="0" indent="0">
              <a:buNone/>
            </a:pPr>
            <a:endParaRPr lang="fi-FI" dirty="0"/>
          </a:p>
          <a:p>
            <a:r>
              <a:rPr lang="fi-FI" dirty="0"/>
              <a:t>IMPORTANT! </a:t>
            </a:r>
            <a:r>
              <a:rPr lang="fi-FI" dirty="0" err="1"/>
              <a:t>Save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progress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made.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394"/>
            <a:ext cx="38481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37951"/>
            <a:ext cx="9772650" cy="65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04D59-991F-4FC3-8181-3E29BEC1D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007464"/>
            <a:ext cx="8020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69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FC38-23C1-421A-A327-4F79B19C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Intermission</a:t>
            </a:r>
            <a:r>
              <a:rPr lang="fi-FI" dirty="0"/>
              <a:t>, </a:t>
            </a:r>
            <a:r>
              <a:rPr lang="fi-FI" dirty="0" err="1"/>
              <a:t>continues</a:t>
            </a:r>
            <a:r>
              <a:rPr lang="fi-FI" dirty="0"/>
              <a:t> </a:t>
            </a:r>
            <a:r>
              <a:rPr lang="fi-FI" dirty="0" err="1"/>
              <a:t>tomorrow</a:t>
            </a:r>
            <a:r>
              <a:rPr lang="fi-FI" dirty="0"/>
              <a:t>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908B9-91D4-48C8-AB9D-1FD3662C0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Today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told</a:t>
            </a:r>
            <a:r>
              <a:rPr lang="fi-FI" dirty="0"/>
              <a:t> </a:t>
            </a:r>
            <a:r>
              <a:rPr lang="fi-FI" dirty="0" err="1"/>
              <a:t>KiCAD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placed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PCB, </a:t>
            </a:r>
            <a:r>
              <a:rPr lang="fi-FI" dirty="0" err="1"/>
              <a:t>how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connected</a:t>
            </a:r>
            <a:r>
              <a:rPr lang="fi-FI" dirty="0"/>
              <a:t>, and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their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 </a:t>
            </a:r>
            <a:r>
              <a:rPr lang="fi-FI" dirty="0" err="1"/>
              <a:t>are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Tomorrow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shall</a:t>
            </a:r>
            <a:r>
              <a:rPr lang="fi-FI" dirty="0"/>
              <a:t> </a:t>
            </a:r>
            <a:r>
              <a:rPr lang="fi-FI" dirty="0" err="1"/>
              <a:t>draw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and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physically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board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22906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6469-2C4E-486D-A7C8-D74B4899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Recap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, and </a:t>
            </a:r>
            <a:r>
              <a:rPr lang="fi-FI" dirty="0" err="1"/>
              <a:t>intermission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321C3-1AD5-4DD8-96B5-E2435CD2F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145"/>
            <a:ext cx="10515600" cy="4626874"/>
          </a:xfrm>
        </p:spPr>
        <p:txBody>
          <a:bodyPr>
            <a:normAutofit lnSpcReduction="10000"/>
          </a:bodyPr>
          <a:lstStyle/>
          <a:p>
            <a:r>
              <a:rPr lang="fi-FI" sz="1800" dirty="0"/>
              <a:t>1: </a:t>
            </a:r>
            <a:r>
              <a:rPr lang="fi-FI" sz="1800" b="1" dirty="0" err="1"/>
              <a:t>Decide</a:t>
            </a:r>
            <a:r>
              <a:rPr lang="fi-FI" sz="1800" b="1" dirty="0"/>
              <a:t> </a:t>
            </a:r>
            <a:r>
              <a:rPr lang="fi-FI" sz="1800" b="1" dirty="0" err="1"/>
              <a:t>what</a:t>
            </a:r>
            <a:r>
              <a:rPr lang="fi-FI" sz="1800" b="1" dirty="0"/>
              <a:t> is to </a:t>
            </a:r>
            <a:r>
              <a:rPr lang="fi-FI" sz="1800" b="1" dirty="0" err="1"/>
              <a:t>be</a:t>
            </a:r>
            <a:r>
              <a:rPr lang="fi-FI" sz="1800" b="1" dirty="0"/>
              <a:t> </a:t>
            </a:r>
            <a:r>
              <a:rPr lang="fi-FI" sz="1800" b="1" dirty="0" err="1"/>
              <a:t>done</a:t>
            </a:r>
            <a:endParaRPr lang="fi-FI" sz="1800" b="1" dirty="0"/>
          </a:p>
          <a:p>
            <a:r>
              <a:rPr lang="fi-FI" sz="1800" dirty="0"/>
              <a:t>2: </a:t>
            </a:r>
            <a:r>
              <a:rPr lang="fi-FI" sz="1800" b="1" dirty="0" err="1"/>
              <a:t>Choose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endParaRPr lang="fi-FI" sz="1800" b="1" dirty="0"/>
          </a:p>
          <a:p>
            <a:pPr lvl="1"/>
            <a:r>
              <a:rPr lang="fi-FI" sz="1800" dirty="0" err="1"/>
              <a:t>Use</a:t>
            </a:r>
            <a:r>
              <a:rPr lang="fi-FI" sz="1800" dirty="0"/>
              <a:t> </a:t>
            </a:r>
            <a:r>
              <a:rPr lang="fi-FI" sz="1800" dirty="0" err="1"/>
              <a:t>datasheets</a:t>
            </a:r>
            <a:r>
              <a:rPr lang="fi-FI" sz="1800" dirty="0"/>
              <a:t> </a:t>
            </a:r>
            <a:r>
              <a:rPr lang="fi-FI" sz="1800" dirty="0" err="1"/>
              <a:t>when</a:t>
            </a:r>
            <a:r>
              <a:rPr lang="fi-FI" sz="1800" dirty="0"/>
              <a:t> </a:t>
            </a:r>
            <a:r>
              <a:rPr lang="fi-FI" sz="1800" dirty="0" err="1"/>
              <a:t>doing</a:t>
            </a:r>
            <a:r>
              <a:rPr lang="fi-FI" sz="1800" dirty="0"/>
              <a:t> </a:t>
            </a:r>
            <a:r>
              <a:rPr lang="fi-FI" sz="1800" dirty="0" err="1"/>
              <a:t>this</a:t>
            </a:r>
            <a:endParaRPr lang="fi-FI" sz="1800" dirty="0"/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2400" dirty="0"/>
              <a:t>&lt;-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here</a:t>
            </a:r>
            <a:endParaRPr lang="fi-FI" sz="24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  <a:p>
            <a:endParaRPr lang="fi-FI" sz="1800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3452A-6284-4A49-8CD2-6EB2DB233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1281"/>
            <a:ext cx="2222279" cy="5029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685BDF-697A-4E8E-AEF2-3E6F0A471F3C}"/>
              </a:ext>
            </a:extLst>
          </p:cNvPr>
          <p:cNvSpPr txBox="1">
            <a:spLocks/>
          </p:cNvSpPr>
          <p:nvPr/>
        </p:nvSpPr>
        <p:spPr>
          <a:xfrm>
            <a:off x="2680568" y="6119721"/>
            <a:ext cx="4504151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tomorrow</a:t>
            </a:r>
            <a:r>
              <a:rPr lang="fi-FI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54098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95C15-35C9-4C9B-95EF-2E04BF04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Welcome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98D5C-A2DA-4614-9A32-E2EF36E5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i-FI" sz="1800" dirty="0"/>
              <a:t>1: </a:t>
            </a:r>
            <a:r>
              <a:rPr lang="fi-FI" sz="1800" b="1" dirty="0" err="1"/>
              <a:t>Decide</a:t>
            </a:r>
            <a:r>
              <a:rPr lang="fi-FI" sz="1800" b="1" dirty="0"/>
              <a:t> </a:t>
            </a:r>
            <a:r>
              <a:rPr lang="fi-FI" sz="1800" b="1" dirty="0" err="1"/>
              <a:t>what</a:t>
            </a:r>
            <a:r>
              <a:rPr lang="fi-FI" sz="1800" b="1" dirty="0"/>
              <a:t> is to </a:t>
            </a:r>
            <a:r>
              <a:rPr lang="fi-FI" sz="1800" b="1" dirty="0" err="1"/>
              <a:t>be</a:t>
            </a:r>
            <a:r>
              <a:rPr lang="fi-FI" sz="1800" b="1" dirty="0"/>
              <a:t> </a:t>
            </a:r>
            <a:r>
              <a:rPr lang="fi-FI" sz="1800" b="1" dirty="0" err="1"/>
              <a:t>done</a:t>
            </a:r>
            <a:endParaRPr lang="fi-FI" sz="1800" b="1" dirty="0"/>
          </a:p>
          <a:p>
            <a:r>
              <a:rPr lang="fi-FI" sz="1800" dirty="0"/>
              <a:t>2: </a:t>
            </a:r>
            <a:r>
              <a:rPr lang="fi-FI" sz="1800" b="1" dirty="0" err="1"/>
              <a:t>Choose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endParaRPr lang="fi-FI" sz="1800" b="1" dirty="0"/>
          </a:p>
          <a:p>
            <a:pPr lvl="1"/>
            <a:r>
              <a:rPr lang="fi-FI" sz="1800" dirty="0" err="1"/>
              <a:t>Use</a:t>
            </a:r>
            <a:r>
              <a:rPr lang="fi-FI" sz="1800" dirty="0"/>
              <a:t> </a:t>
            </a:r>
            <a:r>
              <a:rPr lang="fi-FI" sz="1800" dirty="0" err="1"/>
              <a:t>datasheets</a:t>
            </a:r>
            <a:r>
              <a:rPr lang="fi-FI" sz="1800" dirty="0"/>
              <a:t> </a:t>
            </a:r>
            <a:r>
              <a:rPr lang="fi-FI" sz="1800" dirty="0" err="1"/>
              <a:t>when</a:t>
            </a:r>
            <a:r>
              <a:rPr lang="fi-FI" sz="1800" dirty="0"/>
              <a:t> </a:t>
            </a:r>
            <a:r>
              <a:rPr lang="fi-FI" sz="1800" dirty="0" err="1"/>
              <a:t>doing</a:t>
            </a:r>
            <a:r>
              <a:rPr lang="fi-FI" sz="1800" dirty="0"/>
              <a:t> </a:t>
            </a:r>
            <a:r>
              <a:rPr lang="fi-FI" sz="1800" dirty="0" err="1"/>
              <a:t>this</a:t>
            </a:r>
            <a:endParaRPr lang="fi-FI" sz="1800" dirty="0"/>
          </a:p>
          <a:p>
            <a:pPr lvl="1"/>
            <a:r>
              <a:rPr lang="fi-FI" sz="1800" dirty="0"/>
              <a:t>Make sure </a:t>
            </a:r>
            <a:r>
              <a:rPr lang="fi-FI" sz="1800" dirty="0" err="1"/>
              <a:t>components</a:t>
            </a:r>
            <a:r>
              <a:rPr lang="fi-FI" sz="1800" dirty="0"/>
              <a:t> </a:t>
            </a:r>
            <a:r>
              <a:rPr lang="fi-FI" sz="1800" dirty="0" err="1"/>
              <a:t>are</a:t>
            </a:r>
            <a:r>
              <a:rPr lang="fi-FI" sz="1800" dirty="0"/>
              <a:t> </a:t>
            </a:r>
            <a:r>
              <a:rPr lang="fi-FI" sz="1800" dirty="0" err="1"/>
              <a:t>compatible</a:t>
            </a:r>
            <a:r>
              <a:rPr lang="fi-FI" sz="1800" dirty="0"/>
              <a:t>	</a:t>
            </a:r>
          </a:p>
          <a:p>
            <a:r>
              <a:rPr lang="fi-FI" sz="1800" dirty="0"/>
              <a:t>3: Open </a:t>
            </a:r>
            <a:r>
              <a:rPr lang="fi-FI" sz="1800" dirty="0" err="1"/>
              <a:t>KiCAD</a:t>
            </a:r>
            <a:r>
              <a:rPr lang="fi-FI" sz="1800" dirty="0"/>
              <a:t> and </a:t>
            </a:r>
            <a:r>
              <a:rPr lang="fi-FI" sz="1800" dirty="0" err="1"/>
              <a:t>start</a:t>
            </a:r>
            <a:r>
              <a:rPr lang="fi-FI" sz="1800" dirty="0"/>
              <a:t> a </a:t>
            </a:r>
            <a:r>
              <a:rPr lang="fi-FI" sz="1800" dirty="0" err="1"/>
              <a:t>new</a:t>
            </a:r>
            <a:r>
              <a:rPr lang="fi-FI" sz="1800" dirty="0"/>
              <a:t> </a:t>
            </a:r>
            <a:r>
              <a:rPr lang="fi-FI" sz="1800" dirty="0" err="1"/>
              <a:t>project</a:t>
            </a:r>
            <a:endParaRPr lang="fi-FI" sz="1800" dirty="0"/>
          </a:p>
          <a:p>
            <a:r>
              <a:rPr lang="fi-FI" sz="1800" dirty="0"/>
              <a:t>4: </a:t>
            </a:r>
            <a:r>
              <a:rPr lang="fi-FI" sz="1800" b="1" dirty="0" err="1"/>
              <a:t>Add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components</a:t>
            </a:r>
            <a:r>
              <a:rPr lang="fi-FI" sz="1800" b="1" dirty="0"/>
              <a:t> and </a:t>
            </a:r>
            <a:r>
              <a:rPr lang="fi-FI" sz="1800" b="1" dirty="0" err="1"/>
              <a:t>make</a:t>
            </a:r>
            <a:r>
              <a:rPr lang="fi-FI" sz="1800" b="1" dirty="0"/>
              <a:t> </a:t>
            </a:r>
            <a:r>
              <a:rPr lang="fi-FI" sz="1800" b="1" dirty="0" err="1"/>
              <a:t>the</a:t>
            </a:r>
            <a:r>
              <a:rPr lang="fi-FI" sz="1800" b="1" dirty="0"/>
              <a:t> </a:t>
            </a:r>
            <a:r>
              <a:rPr lang="fi-FI" sz="1800" b="1" dirty="0" err="1"/>
              <a:t>wirings</a:t>
            </a:r>
            <a:r>
              <a:rPr lang="fi-FI" sz="1800" b="1" dirty="0"/>
              <a:t> in </a:t>
            </a:r>
            <a:r>
              <a:rPr lang="fi-FI" sz="1800" b="1" dirty="0" err="1"/>
              <a:t>EESchema</a:t>
            </a:r>
            <a:endParaRPr lang="fi-FI" sz="1800" b="1" dirty="0"/>
          </a:p>
          <a:p>
            <a:pPr lvl="1"/>
            <a:r>
              <a:rPr lang="fi-FI" sz="1400" dirty="0" err="1"/>
              <a:t>Use</a:t>
            </a:r>
            <a:r>
              <a:rPr lang="fi-FI" sz="1400" dirty="0"/>
              <a:t> </a:t>
            </a:r>
            <a:r>
              <a:rPr lang="fi-FI" sz="1400" dirty="0" err="1"/>
              <a:t>datasheets</a:t>
            </a:r>
            <a:r>
              <a:rPr lang="fi-FI" sz="1400" dirty="0"/>
              <a:t> to </a:t>
            </a:r>
            <a:r>
              <a:rPr lang="fi-FI" sz="1400" dirty="0" err="1"/>
              <a:t>find</a:t>
            </a:r>
            <a:r>
              <a:rPr lang="fi-FI" sz="1400" dirty="0"/>
              <a:t> </a:t>
            </a:r>
            <a:r>
              <a:rPr lang="fi-FI" sz="1400" dirty="0" err="1"/>
              <a:t>correct</a:t>
            </a:r>
            <a:r>
              <a:rPr lang="fi-FI" sz="1400" dirty="0"/>
              <a:t> </a:t>
            </a:r>
            <a:r>
              <a:rPr lang="fi-FI" sz="1400" dirty="0" err="1"/>
              <a:t>pins</a:t>
            </a:r>
            <a:endParaRPr lang="fi-FI" sz="1400" dirty="0"/>
          </a:p>
          <a:p>
            <a:r>
              <a:rPr lang="fi-FI" sz="1800" dirty="0"/>
              <a:t>5: </a:t>
            </a:r>
            <a:r>
              <a:rPr lang="fi-FI" sz="1800" dirty="0" err="1"/>
              <a:t>Associate</a:t>
            </a:r>
            <a:r>
              <a:rPr lang="fi-FI" sz="1800" dirty="0"/>
              <a:t> </a:t>
            </a:r>
            <a:r>
              <a:rPr lang="fi-FI" sz="1800" dirty="0" err="1"/>
              <a:t>footprints</a:t>
            </a:r>
            <a:r>
              <a:rPr lang="fi-FI" sz="1800" dirty="0"/>
              <a:t> to </a:t>
            </a:r>
            <a:r>
              <a:rPr lang="fi-FI" sz="1800" dirty="0" err="1"/>
              <a:t>components</a:t>
            </a:r>
            <a:r>
              <a:rPr lang="fi-FI" sz="1800" dirty="0"/>
              <a:t> and </a:t>
            </a:r>
            <a:r>
              <a:rPr lang="fi-FI" sz="1800" dirty="0" err="1"/>
              <a:t>create</a:t>
            </a:r>
            <a:r>
              <a:rPr lang="fi-FI" sz="1800" dirty="0"/>
              <a:t> a </a:t>
            </a:r>
            <a:r>
              <a:rPr lang="fi-FI" sz="1800" dirty="0" err="1"/>
              <a:t>netlist</a:t>
            </a:r>
            <a:endParaRPr lang="fi-FI" sz="1800" dirty="0"/>
          </a:p>
          <a:p>
            <a:r>
              <a:rPr lang="fi-FI" sz="2400" dirty="0"/>
              <a:t>&lt;- </a:t>
            </a:r>
            <a:r>
              <a:rPr lang="fi-FI" sz="2400" dirty="0" err="1"/>
              <a:t>We</a:t>
            </a:r>
            <a:r>
              <a:rPr lang="fi-FI" sz="2400" dirty="0"/>
              <a:t> </a:t>
            </a:r>
            <a:r>
              <a:rPr lang="fi-FI" sz="2400" dirty="0" err="1"/>
              <a:t>are</a:t>
            </a:r>
            <a:r>
              <a:rPr lang="fi-FI" sz="2400" dirty="0"/>
              <a:t> </a:t>
            </a:r>
            <a:r>
              <a:rPr lang="fi-FI" sz="2400" dirty="0" err="1"/>
              <a:t>here</a:t>
            </a:r>
            <a:endParaRPr lang="fi-FI" sz="2400" dirty="0"/>
          </a:p>
          <a:p>
            <a:r>
              <a:rPr lang="fi-FI" sz="1800" dirty="0"/>
              <a:t>6: Open </a:t>
            </a:r>
            <a:r>
              <a:rPr lang="fi-FI" sz="1800" dirty="0" err="1"/>
              <a:t>PCBnew</a:t>
            </a:r>
            <a:r>
              <a:rPr lang="fi-FI" sz="1800" dirty="0"/>
              <a:t>, </a:t>
            </a:r>
            <a:r>
              <a:rPr lang="fi-FI" sz="1800" dirty="0" err="1"/>
              <a:t>read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netlist</a:t>
            </a:r>
            <a:r>
              <a:rPr lang="fi-FI" sz="1800" dirty="0"/>
              <a:t> and set design </a:t>
            </a:r>
            <a:r>
              <a:rPr lang="fi-FI" sz="1800" dirty="0" err="1"/>
              <a:t>rules</a:t>
            </a:r>
            <a:endParaRPr lang="fi-FI" sz="1800" dirty="0"/>
          </a:p>
          <a:p>
            <a:r>
              <a:rPr lang="fi-FI" sz="1800" dirty="0"/>
              <a:t>7</a:t>
            </a:r>
            <a:r>
              <a:rPr lang="fi-FI" sz="1800" b="1" dirty="0"/>
              <a:t>: Place </a:t>
            </a:r>
            <a:r>
              <a:rPr lang="fi-FI" sz="1800" b="1" dirty="0" err="1"/>
              <a:t>components</a:t>
            </a:r>
            <a:r>
              <a:rPr lang="fi-FI" sz="1800" b="1" dirty="0"/>
              <a:t> , </a:t>
            </a:r>
            <a:r>
              <a:rPr lang="fi-FI" sz="1800" b="1" dirty="0" err="1"/>
              <a:t>wirings</a:t>
            </a:r>
            <a:r>
              <a:rPr lang="fi-FI" sz="1800" b="1" dirty="0"/>
              <a:t>, </a:t>
            </a:r>
            <a:r>
              <a:rPr lang="fi-FI" sz="1800" b="1" dirty="0" err="1"/>
              <a:t>borders</a:t>
            </a:r>
            <a:r>
              <a:rPr lang="fi-FI" sz="1800" b="1" dirty="0"/>
              <a:t>, </a:t>
            </a:r>
            <a:r>
              <a:rPr lang="fi-FI" sz="1800" b="1" dirty="0" err="1"/>
              <a:t>filled</a:t>
            </a:r>
            <a:r>
              <a:rPr lang="fi-FI" sz="1800" b="1" dirty="0"/>
              <a:t> </a:t>
            </a:r>
            <a:r>
              <a:rPr lang="fi-FI" sz="1800" b="1" dirty="0" err="1"/>
              <a:t>areas</a:t>
            </a:r>
            <a:r>
              <a:rPr lang="fi-FI" sz="1800" b="1" dirty="0"/>
              <a:t> etc.</a:t>
            </a:r>
          </a:p>
          <a:p>
            <a:r>
              <a:rPr lang="fi-FI" sz="1800" dirty="0"/>
              <a:t>8: </a:t>
            </a:r>
            <a:r>
              <a:rPr lang="fi-FI" sz="1800" dirty="0" err="1"/>
              <a:t>Create</a:t>
            </a:r>
            <a:r>
              <a:rPr lang="fi-FI" sz="1800" dirty="0"/>
              <a:t> </a:t>
            </a:r>
            <a:r>
              <a:rPr lang="fi-FI" sz="1800" dirty="0" err="1"/>
              <a:t>files</a:t>
            </a:r>
            <a:r>
              <a:rPr lang="fi-FI" sz="1800" dirty="0"/>
              <a:t> </a:t>
            </a:r>
            <a:r>
              <a:rPr lang="fi-FI" sz="1800" dirty="0" err="1"/>
              <a:t>needed</a:t>
            </a:r>
            <a:r>
              <a:rPr lang="fi-FI" sz="1800" dirty="0"/>
              <a:t> to </a:t>
            </a:r>
            <a:r>
              <a:rPr lang="fi-FI" sz="1800" dirty="0" err="1"/>
              <a:t>manufacture</a:t>
            </a:r>
            <a:r>
              <a:rPr lang="fi-FI" sz="1800" dirty="0"/>
              <a:t> PCB</a:t>
            </a:r>
          </a:p>
          <a:p>
            <a:pPr lvl="1"/>
            <a:r>
              <a:rPr lang="fi-FI" sz="1400" dirty="0"/>
              <a:t>In workshop: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pdf-</a:t>
            </a:r>
            <a:r>
              <a:rPr lang="fi-FI" sz="1400" dirty="0" err="1"/>
              <a:t>files</a:t>
            </a:r>
            <a:r>
              <a:rPr lang="fi-FI" sz="1400" dirty="0"/>
              <a:t> (MIRROR THE FRONT COPPER IMAGE)</a:t>
            </a:r>
          </a:p>
          <a:p>
            <a:pPr lvl="1"/>
            <a:r>
              <a:rPr lang="fi-FI" sz="1400" dirty="0" err="1"/>
              <a:t>Ordered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a </a:t>
            </a:r>
            <a:r>
              <a:rPr lang="fi-FI" sz="1400" dirty="0" err="1"/>
              <a:t>factory</a:t>
            </a:r>
            <a:r>
              <a:rPr lang="fi-FI" sz="1400" dirty="0"/>
              <a:t>: </a:t>
            </a:r>
            <a:r>
              <a:rPr lang="fi-FI" sz="1400" dirty="0" err="1"/>
              <a:t>plot</a:t>
            </a:r>
            <a:r>
              <a:rPr lang="fi-FI" sz="1400" dirty="0"/>
              <a:t> </a:t>
            </a:r>
            <a:r>
              <a:rPr lang="fi-FI" sz="1400" dirty="0" err="1"/>
              <a:t>gerbers</a:t>
            </a:r>
            <a:r>
              <a:rPr lang="fi-FI" sz="1400" dirty="0"/>
              <a:t> and </a:t>
            </a:r>
            <a:r>
              <a:rPr lang="fi-FI" sz="1400" dirty="0" err="1"/>
              <a:t>drill</a:t>
            </a:r>
            <a:r>
              <a:rPr lang="fi-FI" sz="1400" dirty="0"/>
              <a:t> </a:t>
            </a:r>
            <a:r>
              <a:rPr lang="fi-FI" sz="1400" dirty="0" err="1"/>
              <a:t>file</a:t>
            </a:r>
            <a:endParaRPr lang="fi-FI" sz="1400" dirty="0"/>
          </a:p>
          <a:p>
            <a:endParaRPr lang="fi-FI" sz="1800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67012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9AF1-8A14-4C5A-9381-D0D8687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Open </a:t>
            </a:r>
            <a:r>
              <a:rPr lang="fi-FI" dirty="0" err="1"/>
              <a:t>PCBnew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AA400-8236-4ED4-B8EB-F5377F47D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Open </a:t>
            </a:r>
            <a:r>
              <a:rPr lang="fi-FI" dirty="0" err="1"/>
              <a:t>KiCAD</a:t>
            </a:r>
            <a:endParaRPr lang="fi-FI" dirty="0"/>
          </a:p>
          <a:p>
            <a:r>
              <a:rPr lang="fi-FI" dirty="0"/>
              <a:t>Open </a:t>
            </a:r>
            <a:r>
              <a:rPr lang="fi-FI" dirty="0" err="1"/>
              <a:t>EESchema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open </a:t>
            </a:r>
            <a:r>
              <a:rPr lang="fi-FI" dirty="0" err="1"/>
              <a:t>PCBnew</a:t>
            </a:r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Wait</a:t>
            </a:r>
            <a:r>
              <a:rPr lang="fi-FI" dirty="0"/>
              <a:t>…</a:t>
            </a:r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BA2EE-C5A1-4641-A5A0-1231E7793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6678"/>
            <a:ext cx="5534025" cy="101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50824-9B6B-4441-B279-0F2F10C7D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49731"/>
            <a:ext cx="97345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55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set design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51497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10644"/>
            <a:ext cx="4581525" cy="1104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627" y="1391830"/>
            <a:ext cx="4675173" cy="48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60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read netlist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24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95828"/>
            <a:ext cx="48958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4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 spread out all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 your components are on to of one another, time to spread them out…</a:t>
            </a:r>
          </a:p>
          <a:p>
            <a:endParaRPr lang="fi-FI" dirty="0"/>
          </a:p>
          <a:p>
            <a:r>
              <a:rPr lang="fi-FI" dirty="0"/>
              <a:t>Right click next to the components, and…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5820"/>
            <a:ext cx="87249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60" y="3615989"/>
            <a:ext cx="3442830" cy="26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55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spreaded out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Now, you should see all the components spread 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1B95-0EA4-4351-86C1-9469E59B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0" y="2305346"/>
            <a:ext cx="7629579" cy="455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63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PCBnew, verify footprints manually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8014"/>
            <a:ext cx="10515600" cy="5449985"/>
          </a:xfrm>
        </p:spPr>
        <p:txBody>
          <a:bodyPr>
            <a:normAutofit/>
          </a:bodyPr>
          <a:lstStyle/>
          <a:p>
            <a:r>
              <a:rPr lang="fi-FI" dirty="0"/>
              <a:t>To verify that we have chosen the correct footprints, let’s print all the footprints on paper and put the components on the paper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Print the plotted pdf on a school printer</a:t>
            </a:r>
          </a:p>
          <a:p>
            <a:pPr lvl="1"/>
            <a:r>
              <a:rPr lang="fi-FI" dirty="0"/>
              <a:t>Hint: choose ”Actual size” when printing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75" y="2257677"/>
            <a:ext cx="1424705" cy="2838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02" y="2176756"/>
            <a:ext cx="3367812" cy="3770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526" y="4940441"/>
            <a:ext cx="41052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2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74860-C71A-4388-A10F-6B263D5B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1. </a:t>
            </a:r>
            <a:r>
              <a:rPr lang="fi-FI" dirty="0" err="1"/>
              <a:t>Decide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is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done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A816-FA8E-4695-984B-69F23A396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049"/>
            <a:ext cx="10515600" cy="4685914"/>
          </a:xfrm>
        </p:spPr>
        <p:txBody>
          <a:bodyPr>
            <a:normAutofit lnSpcReduction="10000"/>
          </a:bodyPr>
          <a:lstStyle/>
          <a:p>
            <a:r>
              <a:rPr lang="fi-FI" dirty="0"/>
              <a:t>In this example, we wish to use a potentiometer to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brightness</a:t>
            </a:r>
            <a:r>
              <a:rPr lang="fi-FI" dirty="0"/>
              <a:t> of 4 blue LEDs with a LED-driver and a microcontroller (MCU)</a:t>
            </a:r>
          </a:p>
          <a:p>
            <a:r>
              <a:rPr lang="fi-FI" dirty="0"/>
              <a:t>A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en-US" dirty="0"/>
              <a:t>suboptimal</a:t>
            </a:r>
            <a:r>
              <a:rPr lang="fi-FI" dirty="0"/>
              <a:t> (</a:t>
            </a:r>
            <a:r>
              <a:rPr lang="fi-FI" dirty="0" err="1"/>
              <a:t>stupid</a:t>
            </a:r>
            <a:r>
              <a:rPr lang="fi-FI" dirty="0"/>
              <a:t>) </a:t>
            </a:r>
            <a:r>
              <a:rPr lang="fi-FI" dirty="0" err="1"/>
              <a:t>solution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as an </a:t>
            </a:r>
            <a:r>
              <a:rPr lang="fi-FI" dirty="0" err="1"/>
              <a:t>excercise</a:t>
            </a:r>
            <a:endParaRPr lang="fi-FI" dirty="0"/>
          </a:p>
          <a:p>
            <a:r>
              <a:rPr lang="fi-FI" dirty="0"/>
              <a:t>Components </a:t>
            </a:r>
          </a:p>
          <a:p>
            <a:pPr marL="0" indent="0">
              <a:buNone/>
            </a:pPr>
            <a:r>
              <a:rPr lang="fi-FI" dirty="0"/>
              <a:t>   </a:t>
            </a:r>
            <a:r>
              <a:rPr lang="fi-FI" dirty="0" err="1"/>
              <a:t>needed</a:t>
            </a:r>
            <a:r>
              <a:rPr lang="fi-FI" dirty="0"/>
              <a:t>:</a:t>
            </a:r>
          </a:p>
          <a:p>
            <a:pPr lvl="1"/>
            <a:r>
              <a:rPr lang="fi-FI" dirty="0" err="1"/>
              <a:t>Potentiometer</a:t>
            </a:r>
            <a:endParaRPr lang="fi-FI" dirty="0"/>
          </a:p>
          <a:p>
            <a:pPr lvl="1"/>
            <a:r>
              <a:rPr lang="fi-FI" dirty="0"/>
              <a:t>4 </a:t>
            </a:r>
            <a:r>
              <a:rPr lang="fi-FI" dirty="0" err="1"/>
              <a:t>LEDs</a:t>
            </a:r>
            <a:endParaRPr lang="fi-FI" dirty="0"/>
          </a:p>
          <a:p>
            <a:pPr lvl="1"/>
            <a:r>
              <a:rPr lang="fi-FI" dirty="0"/>
              <a:t>LED-</a:t>
            </a:r>
            <a:r>
              <a:rPr lang="fi-FI" dirty="0" err="1"/>
              <a:t>driver</a:t>
            </a:r>
            <a:endParaRPr lang="fi-FI" dirty="0"/>
          </a:p>
          <a:p>
            <a:pPr lvl="1"/>
            <a:r>
              <a:rPr lang="fi-FI" dirty="0"/>
              <a:t>MCU</a:t>
            </a:r>
          </a:p>
          <a:p>
            <a:pPr lvl="1"/>
            <a:r>
              <a:rPr lang="fi-FI" dirty="0" err="1"/>
              <a:t>Buck</a:t>
            </a:r>
            <a:r>
              <a:rPr lang="fi-FI" dirty="0"/>
              <a:t> </a:t>
            </a:r>
            <a:r>
              <a:rPr lang="fi-FI" dirty="0" err="1"/>
              <a:t>converter</a:t>
            </a:r>
            <a:endParaRPr lang="fi-FI" dirty="0"/>
          </a:p>
          <a:p>
            <a:pPr lvl="1"/>
            <a:endParaRPr lang="fi-FI" dirty="0"/>
          </a:p>
          <a:p>
            <a:pPr marL="457200" lvl="1" indent="0">
              <a:buNone/>
            </a:pPr>
            <a:endParaRPr lang="fi-FI" dirty="0"/>
          </a:p>
          <a:p>
            <a:pPr lvl="1"/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140D1-ACB6-41AB-AFAC-54E9DB03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5" y="3324225"/>
            <a:ext cx="75723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82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0C651-C58F-4300-AE5D-F9448A9C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PCBnew</a:t>
            </a:r>
            <a:r>
              <a:rPr lang="fi-FI" dirty="0"/>
              <a:t>, </a:t>
            </a:r>
            <a:r>
              <a:rPr lang="fi-FI" dirty="0" err="1"/>
              <a:t>verify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 </a:t>
            </a:r>
            <a:r>
              <a:rPr lang="fi-FI" dirty="0" err="1"/>
              <a:t>manually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AF24-36A1-468D-925E-E9030CDF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266"/>
            <a:ext cx="10515600" cy="4351338"/>
          </a:xfrm>
        </p:spPr>
        <p:txBody>
          <a:bodyPr/>
          <a:lstStyle/>
          <a:p>
            <a:r>
              <a:rPr lang="fi-FI" dirty="0" err="1"/>
              <a:t>Your</a:t>
            </a:r>
            <a:r>
              <a:rPr lang="fi-FI" dirty="0"/>
              <a:t> pdf </a:t>
            </a:r>
            <a:r>
              <a:rPr lang="fi-FI" dirty="0" err="1"/>
              <a:t>should</a:t>
            </a:r>
            <a:r>
              <a:rPr lang="fi-FI" dirty="0"/>
              <a:t> look </a:t>
            </a:r>
            <a:r>
              <a:rPr lang="fi-FI" dirty="0" err="1"/>
              <a:t>something</a:t>
            </a:r>
            <a:r>
              <a:rPr lang="fi-FI" dirty="0"/>
              <a:t> </a:t>
            </a:r>
            <a:r>
              <a:rPr lang="fi-FI" dirty="0" err="1"/>
              <a:t>like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:</a:t>
            </a:r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black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footprints</a:t>
            </a:r>
            <a:endParaRPr lang="fi-FI" dirty="0"/>
          </a:p>
          <a:p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EB612-80D2-4AA5-BFD1-9D1990AA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562" y="1921967"/>
            <a:ext cx="6868438" cy="49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13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Modifying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359" y="1458912"/>
            <a:ext cx="10515600" cy="4351338"/>
          </a:xfrm>
        </p:spPr>
        <p:txBody>
          <a:bodyPr/>
          <a:lstStyle/>
          <a:p>
            <a:r>
              <a:rPr lang="fi-FI" dirty="0"/>
              <a:t>If a footprint is completely wrong, you should:</a:t>
            </a:r>
          </a:p>
          <a:p>
            <a:pPr lvl="1"/>
            <a:r>
              <a:rPr lang="fi-FI" dirty="0"/>
              <a:t>1: Return to EESchema and open </a:t>
            </a:r>
            <a:r>
              <a:rPr lang="en-US" dirty="0" err="1"/>
              <a:t>CvPcb</a:t>
            </a:r>
            <a:r>
              <a:rPr lang="en-US" dirty="0"/>
              <a:t> where the footprint were chosen</a:t>
            </a:r>
          </a:p>
          <a:p>
            <a:pPr lvl="1"/>
            <a:r>
              <a:rPr lang="en-US" dirty="0"/>
              <a:t>2: Choose a better footprint</a:t>
            </a:r>
          </a:p>
          <a:p>
            <a:pPr lvl="1"/>
            <a:r>
              <a:rPr lang="en-US" dirty="0"/>
              <a:t>3: Save changes in </a:t>
            </a:r>
            <a:r>
              <a:rPr lang="en-US" dirty="0" err="1"/>
              <a:t>CvPcb</a:t>
            </a:r>
            <a:r>
              <a:rPr lang="en-US" dirty="0"/>
              <a:t>, and generate a new </a:t>
            </a:r>
            <a:r>
              <a:rPr lang="en-US" dirty="0" err="1"/>
              <a:t>netlist</a:t>
            </a:r>
            <a:r>
              <a:rPr lang="en-US" dirty="0"/>
              <a:t> in </a:t>
            </a:r>
            <a:r>
              <a:rPr lang="en-US" dirty="0" err="1"/>
              <a:t>EESchema</a:t>
            </a:r>
            <a:endParaRPr lang="en-US" dirty="0"/>
          </a:p>
          <a:p>
            <a:pPr lvl="1"/>
            <a:r>
              <a:rPr lang="en-US" dirty="0"/>
              <a:t>4: Return to </a:t>
            </a:r>
            <a:r>
              <a:rPr lang="en-US" dirty="0" err="1"/>
              <a:t>PCBnew</a:t>
            </a:r>
            <a:r>
              <a:rPr lang="en-US" dirty="0"/>
              <a:t>, delete the bad footprint, and read the </a:t>
            </a:r>
            <a:r>
              <a:rPr lang="en-US" dirty="0" err="1"/>
              <a:t>netlist</a:t>
            </a:r>
            <a:endParaRPr lang="en-US" dirty="0"/>
          </a:p>
          <a:p>
            <a:pPr lvl="1"/>
            <a:r>
              <a:rPr lang="en-US" dirty="0"/>
              <a:t>5: Spread out all the footprints and see if you have had better luck</a:t>
            </a:r>
          </a:p>
          <a:p>
            <a:r>
              <a:rPr lang="en-US" dirty="0"/>
              <a:t>If only minor modifications are needed, then right click the footprint, and: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55" y="4446910"/>
            <a:ext cx="49339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58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75A3F-ABC3-4108-B7F5-A1CAE847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,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5345-0046-4EB6-86CC-DD7E8CE7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62353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Let’s</a:t>
            </a:r>
            <a:r>
              <a:rPr lang="fi-FI" dirty="0"/>
              <a:t> </a:t>
            </a:r>
            <a:r>
              <a:rPr lang="fi-FI" dirty="0" err="1"/>
              <a:t>modify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heat</a:t>
            </a:r>
            <a:r>
              <a:rPr lang="fi-FI" dirty="0"/>
              <a:t> via, </a:t>
            </a:r>
            <a:r>
              <a:rPr lang="en-US" dirty="0"/>
              <a:t>right click the footprint, and:</a:t>
            </a:r>
          </a:p>
          <a:p>
            <a:r>
              <a:rPr lang="en-US" dirty="0"/>
              <a:t>First, lets remove the texts,</a:t>
            </a:r>
          </a:p>
          <a:p>
            <a:r>
              <a:rPr lang="en-US" dirty="0"/>
              <a:t>Right click on the text -&gt; Edit Text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 all text from value box</a:t>
            </a:r>
          </a:p>
          <a:p>
            <a:endParaRPr lang="en-US" dirty="0"/>
          </a:p>
          <a:p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816B-71CB-44C3-AFE4-8848D9B2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998" y="2296834"/>
            <a:ext cx="493395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25E57-CAB8-435C-834A-D42DB4AA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85868"/>
            <a:ext cx="4933950" cy="279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87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F15C-0ECC-4897-B60C-CD052839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298" y="0"/>
            <a:ext cx="10515600" cy="1325563"/>
          </a:xfrm>
        </p:spPr>
        <p:txBody>
          <a:bodyPr/>
          <a:lstStyle/>
          <a:p>
            <a:r>
              <a:rPr lang="fi-FI" dirty="0"/>
              <a:t>6. </a:t>
            </a:r>
            <a:r>
              <a:rPr lang="fi-FI" dirty="0" err="1"/>
              <a:t>Modifying</a:t>
            </a:r>
            <a:r>
              <a:rPr lang="fi-FI" dirty="0"/>
              <a:t> </a:t>
            </a:r>
            <a:r>
              <a:rPr lang="fi-FI" dirty="0" err="1"/>
              <a:t>footprints</a:t>
            </a:r>
            <a:r>
              <a:rPr lang="fi-FI" dirty="0"/>
              <a:t>,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25F29-1CC8-4FA7-A6F5-D84E9BBF7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662"/>
            <a:ext cx="10515600" cy="5722553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Then</a:t>
            </a:r>
            <a:r>
              <a:rPr lang="fi-FI" dirty="0"/>
              <a:t>, </a:t>
            </a:r>
            <a:r>
              <a:rPr lang="fi-FI" dirty="0" err="1"/>
              <a:t>lets</a:t>
            </a:r>
            <a:r>
              <a:rPr lang="fi-FI" dirty="0"/>
              <a:t> </a:t>
            </a:r>
            <a:r>
              <a:rPr lang="fi-FI" dirty="0" err="1"/>
              <a:t>remove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lines</a:t>
            </a:r>
            <a:r>
              <a:rPr lang="fi-FI" dirty="0"/>
              <a:t> (</a:t>
            </a:r>
            <a:r>
              <a:rPr lang="fi-FI" dirty="0" err="1"/>
              <a:t>delete</a:t>
            </a:r>
            <a:r>
              <a:rPr lang="fi-FI" dirty="0"/>
              <a:t>):</a:t>
            </a:r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pad</a:t>
            </a:r>
            <a:r>
              <a:rPr lang="fi-FI" dirty="0"/>
              <a:t>: -&gt;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pad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Then</a:t>
            </a:r>
            <a:r>
              <a:rPr lang="fi-FI" dirty="0"/>
              <a:t> </a:t>
            </a:r>
            <a:r>
              <a:rPr lang="fi-FI" dirty="0" err="1"/>
              <a:t>change</a:t>
            </a:r>
            <a:r>
              <a:rPr lang="fi-FI" dirty="0"/>
              <a:t> it to </a:t>
            </a:r>
            <a:r>
              <a:rPr lang="fi-FI" dirty="0" err="1"/>
              <a:t>circular</a:t>
            </a:r>
            <a:r>
              <a:rPr lang="fi-FI" dirty="0"/>
              <a:t>, and </a:t>
            </a:r>
            <a:r>
              <a:rPr lang="fi-FI" dirty="0" err="1"/>
              <a:t>press</a:t>
            </a:r>
            <a:r>
              <a:rPr lang="fi-FI" dirty="0"/>
              <a:t> ok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Finally</a:t>
            </a:r>
            <a:r>
              <a:rPr lang="fi-FI" dirty="0"/>
              <a:t>, </a:t>
            </a:r>
            <a:r>
              <a:rPr lang="fi-FI" dirty="0" err="1"/>
              <a:t>update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board</a:t>
            </a:r>
            <a:r>
              <a:rPr lang="fi-FI" dirty="0"/>
              <a:t>: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close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footprint</a:t>
            </a:r>
            <a:r>
              <a:rPr lang="fi-FI" dirty="0"/>
              <a:t> </a:t>
            </a:r>
            <a:r>
              <a:rPr lang="fi-FI" dirty="0" err="1"/>
              <a:t>editor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4870B-9732-4380-BB71-FE0584E6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90" y="1073662"/>
            <a:ext cx="837291" cy="751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05C73-B534-4B51-A389-97B2D55C9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9" y="3396456"/>
            <a:ext cx="3019425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1D788-A091-4FEB-9F08-AD96061D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50720"/>
            <a:ext cx="5210175" cy="93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2294B-18C0-44E1-B780-71EB3FA0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2" y="3429000"/>
            <a:ext cx="1299173" cy="120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7EA161-D68D-4D65-9B4C-ACA7016C0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356" y="2093826"/>
            <a:ext cx="2152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31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Footprints are moved by howering the mouse over them, and pressing M, and can be rotated in 90-degree increments by pressing R, and placed where desired by clicking</a:t>
            </a:r>
          </a:p>
          <a:p>
            <a:r>
              <a:rPr lang="fi-FI" dirty="0"/>
              <a:t>You can change the movement precision by                                                 choosing a different grid by right clicking on                                              the background and choosing a different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603" y="2683760"/>
            <a:ext cx="3439959" cy="40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47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borders of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Let’s start by drawing the borders</a:t>
            </a:r>
          </a:p>
          <a:p>
            <a:r>
              <a:rPr lang="fi-FI" dirty="0"/>
              <a:t>Choose the Edge.Cuts layer: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34" y="2768600"/>
            <a:ext cx="68389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6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borders of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Then choose the tool to draw lines -&gt;</a:t>
            </a:r>
          </a:p>
          <a:p>
            <a:r>
              <a:rPr lang="fi-FI" dirty="0"/>
              <a:t>Now, draw some rectangular borders</a:t>
            </a:r>
          </a:p>
          <a:p>
            <a:pPr lvl="1"/>
            <a:r>
              <a:rPr lang="fi-FI" dirty="0"/>
              <a:t>Draw the box big enough so all the components and                                               wirings will fit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693" y="1338963"/>
            <a:ext cx="1914525" cy="438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217" y="3191716"/>
            <a:ext cx="3527117" cy="35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02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First, enable ”rats nests”</a:t>
            </a:r>
          </a:p>
          <a:p>
            <a:endParaRPr lang="fi-FI" dirty="0"/>
          </a:p>
          <a:p>
            <a:pPr lvl="3"/>
            <a:r>
              <a:rPr lang="fi-FI" sz="2800" dirty="0"/>
              <a:t>Now when you are moving a component, you can see where it should be connected to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3" y="2252663"/>
            <a:ext cx="11049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90E0D8-771F-401E-8BED-AF4928445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34" y="3424206"/>
            <a:ext cx="5848865" cy="34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16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footprints,</a:t>
            </a:r>
            <a:br>
              <a:rPr lang="fi-FI" dirty="0"/>
            </a:br>
            <a:r>
              <a:rPr lang="fi-FI" dirty="0"/>
              <a:t>Spoiler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1600" dirty="0"/>
              <a:t>Figuring out where components should be placed </a:t>
            </a:r>
          </a:p>
          <a:p>
            <a:pPr marL="0" indent="0">
              <a:buNone/>
            </a:pPr>
            <a:r>
              <a:rPr lang="fi-FI" sz="1600" dirty="0"/>
              <a:t>is a time-consuming task</a:t>
            </a:r>
          </a:p>
          <a:p>
            <a:r>
              <a:rPr lang="fi-FI" sz="1600" dirty="0"/>
              <a:t>To save time during this demo, the board was drawn big, and a suggestion</a:t>
            </a:r>
          </a:p>
          <a:p>
            <a:pPr marL="0" indent="0">
              <a:buNone/>
            </a:pPr>
            <a:r>
              <a:rPr lang="fi-FI" sz="1600" dirty="0"/>
              <a:t> is provided</a:t>
            </a:r>
          </a:p>
          <a:p>
            <a:r>
              <a:rPr lang="fi-FI" sz="1600" dirty="0"/>
              <a:t>Footprints are moved by howering the mouse over them, and pressing M,                                                                                           and can be rotated in 90-degree increments by pressing R, and placed                                                                                                                  where desired by clicking</a:t>
            </a:r>
          </a:p>
          <a:p>
            <a:r>
              <a:rPr lang="fi-FI" sz="1600" dirty="0"/>
              <a:t>Move the components as follows</a:t>
            </a:r>
          </a:p>
          <a:p>
            <a:pPr lvl="1"/>
            <a:r>
              <a:rPr lang="fi-FI" sz="1400" dirty="0"/>
              <a:t>1: Move the microcontroller and the </a:t>
            </a:r>
            <a:r>
              <a:rPr lang="fi-FI" sz="1400" dirty="0" err="1"/>
              <a:t>components</a:t>
            </a:r>
            <a:r>
              <a:rPr lang="fi-FI" sz="1400" dirty="0"/>
              <a:t> </a:t>
            </a:r>
            <a:r>
              <a:rPr lang="fi-FI" sz="1400" dirty="0" err="1"/>
              <a:t>related</a:t>
            </a:r>
            <a:r>
              <a:rPr lang="fi-FI" sz="1400" dirty="0"/>
              <a:t> to it (MCU)</a:t>
            </a:r>
          </a:p>
          <a:p>
            <a:pPr marL="457200" lvl="1" indent="0">
              <a:buNone/>
            </a:pPr>
            <a:r>
              <a:rPr lang="fi-FI" sz="1400" dirty="0"/>
              <a:t>to the lower right corner</a:t>
            </a:r>
          </a:p>
          <a:p>
            <a:pPr lvl="1"/>
            <a:r>
              <a:rPr lang="fi-FI" sz="1400" dirty="0"/>
              <a:t>2: Move the buck converter and the components related to it (</a:t>
            </a:r>
            <a:r>
              <a:rPr lang="fi-FI" sz="1400" dirty="0" err="1"/>
              <a:t>buck</a:t>
            </a:r>
            <a:r>
              <a:rPr lang="fi-FI" sz="1400" dirty="0"/>
              <a:t>)</a:t>
            </a:r>
          </a:p>
          <a:p>
            <a:pPr marL="457200" lvl="1" indent="0">
              <a:buNone/>
            </a:pPr>
            <a:r>
              <a:rPr lang="fi-FI" sz="1400" dirty="0"/>
              <a:t>to the upper right corner</a:t>
            </a:r>
          </a:p>
          <a:p>
            <a:pPr lvl="1"/>
            <a:r>
              <a:rPr lang="fi-FI" sz="1400" dirty="0"/>
              <a:t>3: Move the rest of the parts (LED-driver and LEDs) to the left</a:t>
            </a:r>
          </a:p>
          <a:p>
            <a:pPr lvl="1"/>
            <a:endParaRPr lang="fi-FI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108" y="1081889"/>
            <a:ext cx="4884892" cy="57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1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Moving the footprints, buck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fi-FI" dirty="0"/>
              <a:t>First, move the buck converter components like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70E3BB-27A5-4F90-AE39-5A0385E6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2" y="1648711"/>
            <a:ext cx="10077637" cy="5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42C49-C740-4F65-AA6C-A921A4D6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2DDF-4C9C-4E17-A995-F4E62EA8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9243"/>
            <a:ext cx="10515600" cy="5133632"/>
          </a:xfrm>
        </p:spPr>
        <p:txBody>
          <a:bodyPr>
            <a:normAutofit fontScale="92500"/>
          </a:bodyPr>
          <a:lstStyle/>
          <a:p>
            <a:r>
              <a:rPr lang="fi-FI" dirty="0"/>
              <a:t>Time </a:t>
            </a:r>
            <a:r>
              <a:rPr lang="fi-FI" dirty="0" err="1"/>
              <a:t>consuming</a:t>
            </a:r>
            <a:endParaRPr lang="fi-FI" dirty="0"/>
          </a:p>
          <a:p>
            <a:r>
              <a:rPr lang="fi-FI" dirty="0" err="1"/>
              <a:t>See</a:t>
            </a:r>
            <a:r>
              <a:rPr lang="fi-FI" dirty="0"/>
              <a:t>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stocked</a:t>
            </a:r>
            <a:endParaRPr lang="fi-FI" dirty="0"/>
          </a:p>
          <a:p>
            <a:r>
              <a:rPr lang="fi-FI" dirty="0"/>
              <a:t>Order </a:t>
            </a:r>
            <a:r>
              <a:rPr lang="fi-FI" dirty="0" err="1"/>
              <a:t>online</a:t>
            </a:r>
            <a:r>
              <a:rPr lang="fi-FI" dirty="0"/>
              <a:t>: </a:t>
            </a:r>
          </a:p>
          <a:p>
            <a:pPr lvl="1"/>
            <a:r>
              <a:rPr lang="fi-FI" dirty="0" err="1"/>
              <a:t>Mouser</a:t>
            </a:r>
            <a:r>
              <a:rPr lang="fi-FI" dirty="0"/>
              <a:t>, </a:t>
            </a:r>
            <a:r>
              <a:rPr lang="fi-FI" dirty="0" err="1"/>
              <a:t>Digikey</a:t>
            </a:r>
            <a:r>
              <a:rPr lang="fi-FI" dirty="0"/>
              <a:t>, </a:t>
            </a:r>
            <a:r>
              <a:rPr lang="fi-FI" dirty="0" err="1"/>
              <a:t>Farnell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…</a:t>
            </a:r>
          </a:p>
          <a:p>
            <a:pPr lvl="1"/>
            <a:r>
              <a:rPr lang="fi-FI" dirty="0" err="1"/>
              <a:t>Hint</a:t>
            </a:r>
            <a:r>
              <a:rPr lang="fi-FI" dirty="0"/>
              <a:t>: </a:t>
            </a:r>
            <a:r>
              <a:rPr lang="fi-FI" dirty="0" err="1"/>
              <a:t>try</a:t>
            </a:r>
            <a:r>
              <a:rPr lang="fi-FI" dirty="0"/>
              <a:t> </a:t>
            </a:r>
            <a:r>
              <a:rPr lang="fi-FI" dirty="0" err="1"/>
              <a:t>googling</a:t>
            </a:r>
            <a:r>
              <a:rPr lang="fi-FI" dirty="0"/>
              <a:t> </a:t>
            </a:r>
            <a:r>
              <a:rPr lang="fi-FI" dirty="0" err="1"/>
              <a:t>e.g</a:t>
            </a:r>
            <a:r>
              <a:rPr lang="fi-FI" dirty="0"/>
              <a:t>. ”led driver farnell” to find the </a:t>
            </a:r>
            <a:r>
              <a:rPr lang="fi-FI" dirty="0" err="1"/>
              <a:t>correct</a:t>
            </a:r>
            <a:r>
              <a:rPr lang="fi-FI" dirty="0"/>
              <a:t> </a:t>
            </a:r>
            <a:r>
              <a:rPr lang="fi-FI" dirty="0" err="1"/>
              <a:t>category</a:t>
            </a:r>
            <a:endParaRPr lang="fi-FI" dirty="0"/>
          </a:p>
          <a:p>
            <a:pPr lvl="1"/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experience</a:t>
            </a:r>
            <a:r>
              <a:rPr lang="fi-FI" dirty="0"/>
              <a:t>,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could</a:t>
            </a:r>
            <a:r>
              <a:rPr lang="fi-FI" dirty="0"/>
              <a:t> </a:t>
            </a:r>
            <a:r>
              <a:rPr lang="fi-FI" dirty="0" err="1"/>
              <a:t>search</a:t>
            </a:r>
            <a:r>
              <a:rPr lang="fi-FI" dirty="0"/>
              <a:t> </a:t>
            </a:r>
            <a:r>
              <a:rPr lang="fi-FI" dirty="0" err="1"/>
              <a:t>manufacturer</a:t>
            </a:r>
            <a:r>
              <a:rPr lang="fi-FI" dirty="0"/>
              <a:t> </a:t>
            </a:r>
            <a:r>
              <a:rPr lang="fi-FI" dirty="0" err="1"/>
              <a:t>sites</a:t>
            </a:r>
            <a:r>
              <a:rPr lang="fi-FI" dirty="0"/>
              <a:t> (</a:t>
            </a:r>
            <a:r>
              <a:rPr lang="fi-FI" dirty="0" err="1"/>
              <a:t>e.g</a:t>
            </a:r>
            <a:r>
              <a:rPr lang="fi-FI" dirty="0"/>
              <a:t>. Texas </a:t>
            </a:r>
            <a:r>
              <a:rPr lang="fi-FI" dirty="0" err="1"/>
              <a:t>instruments</a:t>
            </a:r>
            <a:r>
              <a:rPr lang="fi-FI" dirty="0"/>
              <a:t>)</a:t>
            </a:r>
          </a:p>
          <a:p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a </a:t>
            </a:r>
            <a:r>
              <a:rPr lang="fi-FI" dirty="0" err="1"/>
              <a:t>datasheet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provides</a:t>
            </a:r>
            <a:r>
              <a:rPr lang="fi-FI" dirty="0"/>
              <a:t> a </a:t>
            </a:r>
            <a:r>
              <a:rPr lang="fi-FI" dirty="0" err="1"/>
              <a:t>detailed</a:t>
            </a:r>
            <a:r>
              <a:rPr lang="fi-FI" dirty="0"/>
              <a:t> </a:t>
            </a:r>
            <a:r>
              <a:rPr lang="fi-FI" dirty="0" err="1"/>
              <a:t>description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</a:t>
            </a:r>
            <a:r>
              <a:rPr lang="fi-FI" dirty="0"/>
              <a:t> </a:t>
            </a:r>
          </a:p>
          <a:p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ordering</a:t>
            </a:r>
            <a:r>
              <a:rPr lang="fi-FI" dirty="0"/>
              <a:t> </a:t>
            </a:r>
            <a:r>
              <a:rPr lang="fi-FI" dirty="0" err="1"/>
              <a:t>online</a:t>
            </a:r>
            <a:r>
              <a:rPr lang="fi-FI" dirty="0"/>
              <a:t>, </a:t>
            </a:r>
            <a:r>
              <a:rPr lang="fi-FI" b="1" dirty="0" err="1"/>
              <a:t>pay</a:t>
            </a:r>
            <a:r>
              <a:rPr lang="fi-FI" b="1" dirty="0"/>
              <a:t> </a:t>
            </a:r>
            <a:r>
              <a:rPr lang="fi-FI" b="1" dirty="0" err="1"/>
              <a:t>very</a:t>
            </a:r>
            <a:r>
              <a:rPr lang="fi-FI" b="1" dirty="0"/>
              <a:t> </a:t>
            </a:r>
            <a:r>
              <a:rPr lang="fi-FI" b="1" dirty="0" err="1"/>
              <a:t>close</a:t>
            </a:r>
            <a:r>
              <a:rPr lang="fi-FI" b="1" dirty="0"/>
              <a:t> </a:t>
            </a:r>
            <a:r>
              <a:rPr lang="fi-FI" b="1" dirty="0" err="1"/>
              <a:t>attention</a:t>
            </a:r>
            <a:r>
              <a:rPr lang="fi-FI" b="1" dirty="0"/>
              <a:t> to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datasheet</a:t>
            </a:r>
            <a:r>
              <a:rPr lang="fi-FI" b="1" dirty="0"/>
              <a:t> </a:t>
            </a:r>
            <a:r>
              <a:rPr lang="fi-FI" dirty="0"/>
              <a:t>and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decision</a:t>
            </a:r>
            <a:r>
              <a:rPr lang="fi-FI" dirty="0"/>
              <a:t> to </a:t>
            </a:r>
            <a:r>
              <a:rPr lang="fi-FI" dirty="0" err="1"/>
              <a:t>purchase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endParaRPr lang="fi-FI" dirty="0"/>
          </a:p>
          <a:p>
            <a:pPr lvl="1"/>
            <a:r>
              <a:rPr lang="fi-FI" dirty="0"/>
              <a:t>Some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criteria</a:t>
            </a:r>
            <a:r>
              <a:rPr lang="fi-FI" dirty="0"/>
              <a:t>: </a:t>
            </a:r>
            <a:r>
              <a:rPr lang="fi-FI" dirty="0" err="1"/>
              <a:t>footprint</a:t>
            </a:r>
            <a:r>
              <a:rPr lang="fi-FI" dirty="0"/>
              <a:t>, </a:t>
            </a:r>
            <a:r>
              <a:rPr lang="fi-FI" dirty="0" err="1"/>
              <a:t>casing</a:t>
            </a:r>
            <a:r>
              <a:rPr lang="fi-FI" dirty="0"/>
              <a:t> and </a:t>
            </a:r>
            <a:r>
              <a:rPr lang="fi-FI" dirty="0" err="1"/>
              <a:t>soldering</a:t>
            </a:r>
            <a:r>
              <a:rPr lang="fi-FI" dirty="0"/>
              <a:t> </a:t>
            </a:r>
            <a:r>
              <a:rPr lang="fi-FI" dirty="0" err="1"/>
              <a:t>difficulty</a:t>
            </a:r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purproses</a:t>
            </a:r>
            <a:r>
              <a:rPr lang="fi-FI" dirty="0"/>
              <a:t> of </a:t>
            </a:r>
            <a:r>
              <a:rPr lang="fi-FI" dirty="0" err="1"/>
              <a:t>this</a:t>
            </a:r>
            <a:r>
              <a:rPr lang="fi-FI" dirty="0"/>
              <a:t> demo,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already</a:t>
            </a:r>
            <a:r>
              <a:rPr lang="fi-FI" dirty="0"/>
              <a:t> </a:t>
            </a:r>
            <a:r>
              <a:rPr lang="fi-FI" dirty="0" err="1"/>
              <a:t>been</a:t>
            </a:r>
            <a:r>
              <a:rPr lang="fi-FI" dirty="0"/>
              <a:t> </a:t>
            </a:r>
            <a:r>
              <a:rPr lang="fi-FI" dirty="0" err="1"/>
              <a:t>chosen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31309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Now its time to draw the wires between components</a:t>
            </a:r>
          </a:p>
          <a:p>
            <a:r>
              <a:rPr lang="fi-FI" dirty="0"/>
              <a:t>Try to avoid making sharp 90 degree turns if possible: they may pick up radio interference</a:t>
            </a:r>
          </a:p>
          <a:p>
            <a:r>
              <a:rPr lang="fi-FI" dirty="0"/>
              <a:t>Try to have thick wires when possible: low resistance</a:t>
            </a:r>
          </a:p>
          <a:p>
            <a:r>
              <a:rPr lang="fi-FI" dirty="0"/>
              <a:t>Wires can be placed on both sides of the board, different sides are connected via vias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4349138"/>
            <a:ext cx="6281737" cy="226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847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Sometimes it can be difficult to connect wires without intersecting, sometimes a jumper is a possibility</a:t>
            </a:r>
          </a:p>
          <a:p>
            <a:pPr lvl="1"/>
            <a:r>
              <a:rPr lang="fi-FI" dirty="0"/>
              <a:t>In some cases a piece of thin wire may be used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A zero-Ohm smd resistor can be also used like a ”bridge”</a:t>
            </a:r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endParaRPr lang="fi-FI" dirty="0"/>
          </a:p>
          <a:p>
            <a:pPr lvl="1"/>
            <a:r>
              <a:rPr lang="fi-FI" dirty="0"/>
              <a:t>Try to avoid these tricks if possible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18" y="4435054"/>
            <a:ext cx="1057275" cy="8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418" y="3068427"/>
            <a:ext cx="13144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5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                            2: Right click and choose 2mm track width: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3: Choose to start drawing wires on the backside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41" y="1690688"/>
            <a:ext cx="1905000" cy="3600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07" y="2333962"/>
            <a:ext cx="3123282" cy="2877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866150"/>
            <a:ext cx="8686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2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fi-FI" dirty="0"/>
              <a:t>1: Click the upper pin of the round capacitor   2: Double click the  </a:t>
            </a:r>
          </a:p>
          <a:p>
            <a:pPr marL="0" indent="0">
              <a:buNone/>
            </a:pPr>
            <a:r>
              <a:rPr lang="fi-FI" dirty="0"/>
              <a:t>                                                                                     lower connector pin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These two pins are now connected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045" y="2350806"/>
            <a:ext cx="4366341" cy="370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68" y="2646297"/>
            <a:ext cx="4208479" cy="340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55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1: Click on the same round capacitator pin, move the mouse a bit left and press V, this creates a via here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2: Then right click and change the track width to 0.7</a:t>
            </a:r>
          </a:p>
          <a:p>
            <a:r>
              <a:rPr lang="fi-FI" dirty="0"/>
              <a:t>3:Finally, </a:t>
            </a:r>
            <a:r>
              <a:rPr lang="fi-FI" dirty="0" err="1"/>
              <a:t>double</a:t>
            </a:r>
            <a:r>
              <a:rPr lang="fi-FI" dirty="0"/>
              <a:t> click on the resistor upper pin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74" y="2651510"/>
            <a:ext cx="4215938" cy="1625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763" y="3007559"/>
            <a:ext cx="3281237" cy="3046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965" y="5276850"/>
            <a:ext cx="3029278" cy="13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13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88926"/>
            <a:ext cx="10515600" cy="1325563"/>
          </a:xfrm>
        </p:spPr>
        <p:txBody>
          <a:bodyPr/>
          <a:lstStyle/>
          <a:p>
            <a:r>
              <a:rPr lang="fi-FI" dirty="0"/>
              <a:t>7. Drawing the wiring, buck converter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20381"/>
            <a:ext cx="10515600" cy="4351338"/>
          </a:xfrm>
        </p:spPr>
        <p:txBody>
          <a:bodyPr/>
          <a:lstStyle/>
          <a:p>
            <a:r>
              <a:rPr lang="fi-FI" dirty="0"/>
              <a:t>Lets draw the other buck </a:t>
            </a:r>
            <a:r>
              <a:rPr lang="fi-FI" dirty="0" err="1"/>
              <a:t>converter</a:t>
            </a:r>
            <a:r>
              <a:rPr lang="fi-FI" dirty="0"/>
              <a:t> </a:t>
            </a:r>
            <a:r>
              <a:rPr lang="fi-FI" dirty="0" err="1"/>
              <a:t>wires</a:t>
            </a:r>
            <a:endParaRPr lang="fi-FI" dirty="0"/>
          </a:p>
          <a:p>
            <a:r>
              <a:rPr lang="fi-FI" dirty="0" err="1"/>
              <a:t>Hint</a:t>
            </a:r>
            <a:r>
              <a:rPr lang="fi-FI" dirty="0"/>
              <a:t>: </a:t>
            </a:r>
            <a:r>
              <a:rPr lang="fi-FI" dirty="0" err="1"/>
              <a:t>start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6-footed </a:t>
            </a:r>
            <a:r>
              <a:rPr lang="fi-FI" dirty="0" err="1"/>
              <a:t>converter</a:t>
            </a:r>
            <a:endParaRPr lang="fi-F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8920E-1546-4C68-9B03-226521CB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3" y="1868608"/>
            <a:ext cx="10157254" cy="49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4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microcontroller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sz="2400" dirty="0"/>
              <a:t>Let’s move the microcontroller et al. a bit closer to the buck converter, lasso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5050"/>
            <a:ext cx="619125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2296318"/>
            <a:ext cx="3295905" cy="4513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A06FA-6E8E-41DA-B342-BC93865C1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633" y="2685534"/>
            <a:ext cx="4910891" cy="417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2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i-FI" dirty="0"/>
              <a:t>7. Drawing the wiring, the microcontroller, Spoiler,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787525"/>
            <a:ext cx="10515600" cy="4351338"/>
          </a:xfrm>
        </p:spPr>
        <p:txBody>
          <a:bodyPr/>
          <a:lstStyle/>
          <a:p>
            <a:r>
              <a:rPr lang="fi-FI" dirty="0" err="1"/>
              <a:t>Principle</a:t>
            </a:r>
            <a:r>
              <a:rPr lang="fi-FI" dirty="0"/>
              <a:t>:</a:t>
            </a:r>
          </a:p>
          <a:p>
            <a:pPr lvl="1"/>
            <a:r>
              <a:rPr lang="fi-FI" dirty="0"/>
              <a:t>Red </a:t>
            </a:r>
            <a:r>
              <a:rPr lang="fi-FI" dirty="0" err="1"/>
              <a:t>wires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on </a:t>
            </a:r>
            <a:r>
              <a:rPr lang="fi-FI" dirty="0" err="1"/>
              <a:t>the</a:t>
            </a:r>
            <a:endParaRPr lang="fi-FI" dirty="0"/>
          </a:p>
          <a:p>
            <a:pPr marL="457200" lvl="1" indent="0">
              <a:buNone/>
            </a:pPr>
            <a:r>
              <a:rPr lang="fi-FI" dirty="0" err="1"/>
              <a:t>frontside</a:t>
            </a:r>
            <a:r>
              <a:rPr lang="fi-FI" dirty="0"/>
              <a:t>, </a:t>
            </a:r>
            <a:r>
              <a:rPr lang="fi-FI" dirty="0" err="1"/>
              <a:t>green</a:t>
            </a:r>
            <a:r>
              <a:rPr lang="fi-FI" dirty="0"/>
              <a:t> on </a:t>
            </a:r>
            <a:r>
              <a:rPr lang="fi-FI" dirty="0" err="1"/>
              <a:t>the</a:t>
            </a:r>
            <a:endParaRPr lang="fi-FI" dirty="0"/>
          </a:p>
          <a:p>
            <a:pPr marL="457200" lvl="1" indent="0">
              <a:buNone/>
            </a:pPr>
            <a:r>
              <a:rPr lang="fi-FI" dirty="0" err="1"/>
              <a:t>backside</a:t>
            </a:r>
            <a:endParaRPr lang="fi-FI" dirty="0"/>
          </a:p>
          <a:p>
            <a:r>
              <a:rPr lang="fi-FI" dirty="0"/>
              <a:t>Connect to </a:t>
            </a:r>
            <a:r>
              <a:rPr lang="fi-FI" dirty="0" err="1"/>
              <a:t>holes</a:t>
            </a: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dirty="0"/>
              <a:t>(</a:t>
            </a:r>
            <a:r>
              <a:rPr lang="fi-FI" dirty="0" err="1"/>
              <a:t>yellow</a:t>
            </a:r>
            <a:r>
              <a:rPr lang="fi-FI" dirty="0"/>
              <a:t>)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back</a:t>
            </a:r>
            <a:endParaRPr lang="fi-FI" dirty="0"/>
          </a:p>
          <a:p>
            <a:r>
              <a:rPr lang="fi-FI" dirty="0" err="1"/>
              <a:t>Hint</a:t>
            </a:r>
            <a:r>
              <a:rPr lang="fi-FI" dirty="0"/>
              <a:t>: you can move</a:t>
            </a:r>
          </a:p>
          <a:p>
            <a:pPr marL="0" indent="0">
              <a:buNone/>
            </a:pPr>
            <a:r>
              <a:rPr lang="fi-FI" dirty="0"/>
              <a:t> the components </a:t>
            </a:r>
          </a:p>
          <a:p>
            <a:pPr marL="0" indent="0">
              <a:buNone/>
            </a:pPr>
            <a:r>
              <a:rPr lang="fi-FI" dirty="0"/>
              <a:t>around for a bit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F1175-55D8-4275-B026-4DF52FB9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054" y="658324"/>
            <a:ext cx="7825946" cy="619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533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LED-driver and leds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Let’s move the </a:t>
            </a:r>
          </a:p>
          <a:p>
            <a:pPr marL="0" indent="0">
              <a:buNone/>
            </a:pPr>
            <a:r>
              <a:rPr lang="fi-FI" dirty="0"/>
              <a:t>LED-driver et al. </a:t>
            </a:r>
          </a:p>
          <a:p>
            <a:pPr marL="0" indent="0">
              <a:buNone/>
            </a:pPr>
            <a:r>
              <a:rPr lang="fi-FI" dirty="0"/>
              <a:t>a bit closer: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3AEE4-3F36-410D-9068-2E4AA12B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28" y="1449858"/>
            <a:ext cx="8828272" cy="5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33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the LED-driver and LEDS, Spoiler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Lets wire them 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982286"/>
            <a:ext cx="7861300" cy="58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971E-FAFB-4F12-9934-91C84CB6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</a:t>
            </a:r>
            <a:r>
              <a:rPr lang="fi-FI" dirty="0" err="1"/>
              <a:t>LEDs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A810D-D066-41BF-AF6B-D37139E4D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datasheet</a:t>
            </a:r>
            <a:r>
              <a:rPr lang="fi-FI" dirty="0"/>
              <a:t>:</a:t>
            </a:r>
          </a:p>
          <a:p>
            <a:r>
              <a:rPr lang="fi-FI" dirty="0"/>
              <a:t>Forward voltage: 3.35V</a:t>
            </a:r>
          </a:p>
          <a:p>
            <a:r>
              <a:rPr lang="fi-FI" dirty="0" err="1"/>
              <a:t>Current</a:t>
            </a:r>
            <a:r>
              <a:rPr lang="fi-FI" dirty="0"/>
              <a:t>: ~350mA</a:t>
            </a:r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sz="1100" dirty="0"/>
          </a:p>
          <a:p>
            <a:r>
              <a:rPr lang="en-US" sz="1100" dirty="0"/>
              <a:t>XPCBLU-L1-0000-00W02 - LED, HB, BLUE, 23.5L </a:t>
            </a:r>
          </a:p>
          <a:p>
            <a:r>
              <a:rPr lang="fi-FI" sz="1100" dirty="0"/>
              <a:t>http://fi.farnell.com/cree/xpcblu-l1-0000-00w02/led-hb-blue-23-5lm/dp/2419727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61" y="1690687"/>
            <a:ext cx="6143625" cy="3171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6600"/>
            <a:ext cx="27717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10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27374"/>
            <a:ext cx="10515600" cy="1325563"/>
          </a:xfrm>
        </p:spPr>
        <p:txBody>
          <a:bodyPr/>
          <a:lstStyle/>
          <a:p>
            <a:r>
              <a:rPr lang="fi-FI" dirty="0"/>
              <a:t>7. Drawing the wiring, heat vias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05694"/>
            <a:ext cx="10515600" cy="4351338"/>
          </a:xfrm>
        </p:spPr>
        <p:txBody>
          <a:bodyPr/>
          <a:lstStyle/>
          <a:p>
            <a:r>
              <a:rPr lang="fi-FI" dirty="0"/>
              <a:t>The LED-driver might heat, so let’s put heat up vias underneath it just in case</a:t>
            </a:r>
          </a:p>
          <a:p>
            <a:r>
              <a:rPr lang="fi-FI" dirty="0"/>
              <a:t>Right click it, and </a:t>
            </a:r>
            <a:r>
              <a:rPr lang="fi-FI" dirty="0" err="1"/>
              <a:t>create</a:t>
            </a:r>
            <a:r>
              <a:rPr lang="fi-FI" dirty="0"/>
              <a:t> a </a:t>
            </a:r>
            <a:r>
              <a:rPr lang="fi-FI" dirty="0" err="1"/>
              <a:t>duplicate</a:t>
            </a:r>
            <a:endParaRPr lang="fi-FI" dirty="0"/>
          </a:p>
          <a:p>
            <a:r>
              <a:rPr lang="fi-FI" dirty="0" err="1"/>
              <a:t>Right</a:t>
            </a:r>
            <a:r>
              <a:rPr lang="fi-FI" dirty="0"/>
              <a:t> </a:t>
            </a:r>
            <a:r>
              <a:rPr lang="fi-FI" dirty="0" err="1"/>
              <a:t>click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duplicete</a:t>
            </a:r>
            <a:r>
              <a:rPr lang="fi-FI" dirty="0"/>
              <a:t>,</a:t>
            </a:r>
          </a:p>
          <a:p>
            <a:pPr marL="0" indent="0">
              <a:buNone/>
            </a:pPr>
            <a:r>
              <a:rPr lang="fi-FI" dirty="0"/>
              <a:t> and create an array of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4023292" cy="345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74" y="2302598"/>
            <a:ext cx="4111625" cy="440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02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heat vias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Then, move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array</a:t>
            </a:r>
            <a:r>
              <a:rPr lang="fi-FI" dirty="0"/>
              <a:t> underneath the LED-driver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71E5A-1947-491A-B60C-AFA18F469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33" y="2223557"/>
            <a:ext cx="6829168" cy="46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397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resizing the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351338"/>
          </a:xfrm>
        </p:spPr>
        <p:txBody>
          <a:bodyPr/>
          <a:lstStyle/>
          <a:p>
            <a:r>
              <a:rPr lang="fi-FI" dirty="0"/>
              <a:t>As we can see, the area we chose at the beginning is too large</a:t>
            </a:r>
          </a:p>
          <a:p>
            <a:r>
              <a:rPr lang="fi-FI" dirty="0"/>
              <a:t>Time to delete the old borders and draw new with Edge.Cuts…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/>
              <a:t>                               ---------------------&gt;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2299CE-4B2C-45A7-A454-CCD8C6494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718"/>
            <a:ext cx="3635793" cy="395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C5DC98-B4E8-4FC2-82D5-66D98298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81" y="2420552"/>
            <a:ext cx="5947719" cy="443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6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/>
          <a:lstStyle/>
          <a:p>
            <a:r>
              <a:rPr lang="fi-FI" dirty="0"/>
              <a:t>We never connected the ground pins because we can simply fill the empty areas with ground plane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dirty="0"/>
              <a:t>         </a:t>
            </a:r>
          </a:p>
          <a:p>
            <a:r>
              <a:rPr lang="fi-FI" dirty="0"/>
              <a:t>          And then click on the corner of the board, and choose: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931317"/>
            <a:ext cx="809625" cy="3895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6" y="2316163"/>
            <a:ext cx="10930813" cy="615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496" y="4512468"/>
            <a:ext cx="8930504" cy="23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32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Include the whole board in the area, and press B</a:t>
            </a:r>
          </a:p>
          <a:p>
            <a:r>
              <a:rPr lang="fi-FI" dirty="0"/>
              <a:t>We can see that the empy areas are</a:t>
            </a:r>
          </a:p>
          <a:p>
            <a:pPr marL="0" indent="0">
              <a:buNone/>
            </a:pPr>
            <a:r>
              <a:rPr lang="fi-FI" dirty="0"/>
              <a:t>filled with copper</a:t>
            </a:r>
          </a:p>
          <a:p>
            <a:r>
              <a:rPr lang="fi-FI" dirty="0"/>
              <a:t> Do the same thing, but for backside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50720"/>
            <a:ext cx="6464300" cy="384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A84465-3E98-45E1-ACF6-ACA194E71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368" y="2833816"/>
            <a:ext cx="5466632" cy="402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57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874"/>
            <a:ext cx="11328641" cy="5381626"/>
          </a:xfrm>
        </p:spPr>
        <p:txBody>
          <a:bodyPr>
            <a:normAutofit/>
          </a:bodyPr>
          <a:lstStyle/>
          <a:p>
            <a:r>
              <a:rPr lang="fi-FI" dirty="0"/>
              <a:t>Looks good, but now we cannot see things properly, press CTRL + B to remove fills temporarily</a:t>
            </a:r>
          </a:p>
          <a:p>
            <a:r>
              <a:rPr lang="fi-FI" dirty="0"/>
              <a:t>Its usually not a good idea have large unbroken areas of filling, so let’s add some additional heat vias in the ”</a:t>
            </a:r>
            <a:r>
              <a:rPr lang="fi-FI" dirty="0" err="1"/>
              <a:t>empty</a:t>
            </a:r>
            <a:r>
              <a:rPr lang="fi-FI" dirty="0"/>
              <a:t>” areas</a:t>
            </a:r>
          </a:p>
          <a:p>
            <a:r>
              <a:rPr lang="fi-FI" dirty="0" err="1"/>
              <a:t>Paste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duplicate</a:t>
            </a:r>
            <a:r>
              <a:rPr lang="fi-FI" dirty="0"/>
              <a:t> </a:t>
            </a:r>
            <a:r>
              <a:rPr lang="fi-FI" dirty="0" err="1"/>
              <a:t>many</a:t>
            </a:r>
            <a:r>
              <a:rPr lang="fi-FI" dirty="0"/>
              <a:t> </a:t>
            </a:r>
            <a:r>
              <a:rPr lang="fi-FI" dirty="0" err="1"/>
              <a:t>copies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heat</a:t>
            </a:r>
            <a:r>
              <a:rPr lang="fi-FI" dirty="0"/>
              <a:t> via</a:t>
            </a:r>
          </a:p>
          <a:p>
            <a:pPr marL="0" indent="0">
              <a:buNone/>
            </a:pPr>
            <a:r>
              <a:rPr lang="fi-FI" dirty="0"/>
              <a:t>in </a:t>
            </a:r>
            <a:r>
              <a:rPr lang="fi-FI" dirty="0" err="1"/>
              <a:t>various</a:t>
            </a:r>
            <a:r>
              <a:rPr lang="fi-FI" dirty="0"/>
              <a:t> </a:t>
            </a:r>
            <a:r>
              <a:rPr lang="fi-FI" dirty="0" err="1"/>
              <a:t>places</a:t>
            </a:r>
            <a:endParaRPr lang="fi-FI" dirty="0"/>
          </a:p>
          <a:p>
            <a:pPr marL="0" indent="0">
              <a:buNone/>
            </a:pPr>
            <a:r>
              <a:rPr lang="fi-FI" dirty="0" err="1"/>
              <a:t>Hint</a:t>
            </a:r>
            <a:r>
              <a:rPr lang="fi-FI" dirty="0"/>
              <a:t>: CTRL + D</a:t>
            </a:r>
          </a:p>
          <a:p>
            <a:pPr marL="0" indent="0">
              <a:buNone/>
            </a:pPr>
            <a:r>
              <a:rPr lang="fi-FI" dirty="0"/>
              <a:t>   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19" y="3924301"/>
            <a:ext cx="344814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BF5A4-E271-416B-AE98-C38B5640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789" y="3501080"/>
            <a:ext cx="4530211" cy="33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517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36512"/>
            <a:ext cx="10515600" cy="1325563"/>
          </a:xfrm>
        </p:spPr>
        <p:txBody>
          <a:bodyPr/>
          <a:lstStyle/>
          <a:p>
            <a:r>
              <a:rPr lang="fi-FI" dirty="0"/>
              <a:t>7. Drawing the wiring, adding fills</a:t>
            </a:r>
            <a:br>
              <a:rPr lang="fi-FI" dirty="0"/>
            </a:b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Start adding duplicates                                                                                            in empty areas</a:t>
            </a:r>
          </a:p>
          <a:p>
            <a:endParaRPr lang="fi-FI" dirty="0"/>
          </a:p>
          <a:p>
            <a:r>
              <a:rPr lang="fi-FI" dirty="0"/>
              <a:t>Press B to add fills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EE724-AB32-4C54-857A-A2ACCD3B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097" y="1138742"/>
            <a:ext cx="7685903" cy="571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37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1355-EBA9-405A-B362-23FB100F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</a:t>
            </a:r>
            <a:r>
              <a:rPr lang="fi-FI" dirty="0" err="1"/>
              <a:t>Drawing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wiring</a:t>
            </a:r>
            <a:r>
              <a:rPr lang="fi-FI" dirty="0"/>
              <a:t>, </a:t>
            </a:r>
            <a:r>
              <a:rPr lang="fi-FI" dirty="0" err="1"/>
              <a:t>adding</a:t>
            </a:r>
            <a:r>
              <a:rPr lang="fi-FI" dirty="0"/>
              <a:t> </a:t>
            </a:r>
            <a:r>
              <a:rPr lang="fi-FI" dirty="0" err="1"/>
              <a:t>mounting</a:t>
            </a:r>
            <a:r>
              <a:rPr lang="fi-FI" dirty="0"/>
              <a:t> </a:t>
            </a:r>
            <a:r>
              <a:rPr lang="fi-FI" dirty="0" err="1"/>
              <a:t>holes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0F5A-F43B-448F-BB9A-FD7263964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Finally</a:t>
            </a:r>
            <a:r>
              <a:rPr lang="fi-FI" dirty="0"/>
              <a:t>, </a:t>
            </a:r>
            <a:r>
              <a:rPr lang="fi-FI" dirty="0" err="1"/>
              <a:t>move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mounting</a:t>
            </a:r>
            <a:r>
              <a:rPr lang="fi-FI" dirty="0"/>
              <a:t> </a:t>
            </a:r>
            <a:r>
              <a:rPr lang="fi-FI" dirty="0" err="1"/>
              <a:t>holes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corners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board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0F335-DF98-4242-B4B1-3A8F580C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19" y="2343048"/>
            <a:ext cx="6096000" cy="45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1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7. Drawing the wiring, adding fills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To enable you to see clearer, you can choose which layers                                  you want to see</a:t>
            </a:r>
          </a:p>
          <a:p>
            <a:r>
              <a:rPr lang="fi-FI" dirty="0" err="1"/>
              <a:t>That’s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-&gt;</a:t>
            </a:r>
          </a:p>
          <a:p>
            <a:endParaRPr lang="fi-FI" dirty="0"/>
          </a:p>
          <a:p>
            <a:r>
              <a:rPr lang="fi-FI" dirty="0"/>
              <a:t>You can also choose                                                                                       if you want to see                                                                                                 fills on the left</a:t>
            </a:r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1" y="-617613"/>
            <a:ext cx="2641600" cy="7501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37" y="5283238"/>
            <a:ext cx="923925" cy="1019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BF527-D6BA-4E5D-B990-786F992F7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85" y="2883242"/>
            <a:ext cx="5368816" cy="39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96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7" y="0"/>
            <a:ext cx="10515600" cy="1325563"/>
          </a:xfrm>
        </p:spPr>
        <p:txBody>
          <a:bodyPr/>
          <a:lstStyle/>
          <a:p>
            <a:r>
              <a:rPr lang="fi-FI" dirty="0"/>
              <a:t>7. Drawing the wiring, checking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087" y="1325563"/>
            <a:ext cx="10515600" cy="4351338"/>
          </a:xfrm>
        </p:spPr>
        <p:txBody>
          <a:bodyPr/>
          <a:lstStyle/>
          <a:p>
            <a:r>
              <a:rPr lang="fi-FI" dirty="0"/>
              <a:t>Finally, let’s see if we have made any errors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1605"/>
            <a:ext cx="8791575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0" y="2422595"/>
            <a:ext cx="7175500" cy="44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E418-BC95-4899-B13B-95C81E3E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LED-</a:t>
            </a:r>
            <a:r>
              <a:rPr lang="fi-FI" dirty="0" err="1"/>
              <a:t>driver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7AA4-F92D-4B3E-A71E-2685B98A9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/>
              <a:t>Led </a:t>
            </a:r>
            <a:r>
              <a:rPr lang="fi-FI" dirty="0" err="1"/>
              <a:t>brightness</a:t>
            </a:r>
            <a:r>
              <a:rPr lang="fi-FI" dirty="0"/>
              <a:t> </a:t>
            </a:r>
            <a:r>
              <a:rPr lang="fi-FI" dirty="0" err="1"/>
              <a:t>controlled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constant-current</a:t>
            </a:r>
            <a:r>
              <a:rPr lang="fi-FI" dirty="0"/>
              <a:t>                                                        PWM-</a:t>
            </a:r>
            <a:r>
              <a:rPr lang="fi-FI" dirty="0" err="1"/>
              <a:t>signal</a:t>
            </a:r>
            <a:endParaRPr lang="fi-FI" dirty="0"/>
          </a:p>
          <a:p>
            <a:r>
              <a:rPr lang="fi-FI" dirty="0" err="1"/>
              <a:t>Pulse</a:t>
            </a:r>
            <a:r>
              <a:rPr lang="fi-FI" dirty="0"/>
              <a:t> </a:t>
            </a:r>
            <a:r>
              <a:rPr lang="fi-FI" dirty="0" err="1"/>
              <a:t>Width</a:t>
            </a:r>
            <a:r>
              <a:rPr lang="fi-FI" dirty="0"/>
              <a:t> </a:t>
            </a:r>
            <a:r>
              <a:rPr lang="fi-FI" dirty="0" err="1"/>
              <a:t>Modulated</a:t>
            </a:r>
            <a:r>
              <a:rPr lang="fi-FI" dirty="0"/>
              <a:t> (PWM) </a:t>
            </a:r>
            <a:r>
              <a:rPr lang="fi-FI" dirty="0" err="1"/>
              <a:t>voltage</a:t>
            </a:r>
            <a:r>
              <a:rPr lang="fi-FI" dirty="0"/>
              <a:t> input</a:t>
            </a:r>
          </a:p>
          <a:p>
            <a:pPr marL="0" indent="0">
              <a:buNone/>
            </a:pPr>
            <a:r>
              <a:rPr lang="fi-FI" dirty="0"/>
              <a:t>   </a:t>
            </a:r>
            <a:r>
              <a:rPr lang="fi-FI" dirty="0" err="1"/>
              <a:t>controls</a:t>
            </a:r>
            <a:r>
              <a:rPr lang="fi-FI" dirty="0"/>
              <a:t> a </a:t>
            </a:r>
            <a:r>
              <a:rPr lang="fi-FI" dirty="0" err="1"/>
              <a:t>constant-current</a:t>
            </a:r>
            <a:r>
              <a:rPr lang="fi-FI" dirty="0"/>
              <a:t> PWM output-&gt;</a:t>
            </a:r>
          </a:p>
          <a:p>
            <a:r>
              <a:rPr lang="fi-FI" dirty="0"/>
              <a:t>MCU PWM </a:t>
            </a:r>
            <a:r>
              <a:rPr lang="fi-FI" dirty="0" err="1"/>
              <a:t>used</a:t>
            </a:r>
            <a:r>
              <a:rPr lang="fi-FI" dirty="0"/>
              <a:t> to </a:t>
            </a:r>
            <a:r>
              <a:rPr lang="fi-FI" dirty="0" err="1"/>
              <a:t>control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LED-</a:t>
            </a:r>
            <a:r>
              <a:rPr lang="fi-FI" dirty="0" err="1"/>
              <a:t>driver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current</a:t>
            </a:r>
            <a:r>
              <a:rPr lang="fi-FI" dirty="0"/>
              <a:t> </a:t>
            </a:r>
            <a:r>
              <a:rPr lang="fi-FI" dirty="0" err="1"/>
              <a:t>strength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</a:p>
          <a:p>
            <a:pPr marL="0" indent="0">
              <a:buNone/>
            </a:pPr>
            <a:r>
              <a:rPr lang="fi-FI" dirty="0"/>
              <a:t>   a </a:t>
            </a:r>
            <a:r>
              <a:rPr lang="fi-FI" dirty="0" err="1"/>
              <a:t>reference</a:t>
            </a:r>
            <a:r>
              <a:rPr lang="fi-FI" dirty="0"/>
              <a:t> </a:t>
            </a:r>
            <a:r>
              <a:rPr lang="fi-FI" dirty="0" err="1"/>
              <a:t>resistor</a:t>
            </a:r>
            <a:r>
              <a:rPr lang="fi-FI" dirty="0"/>
              <a:t>-&gt;</a:t>
            </a:r>
          </a:p>
          <a:p>
            <a:endParaRPr lang="fi-FI" dirty="0"/>
          </a:p>
          <a:p>
            <a:r>
              <a:rPr lang="en-US" sz="1400" dirty="0"/>
              <a:t>Texas Instruments, TL4242-Q1 Adjustable LED Driver </a:t>
            </a:r>
          </a:p>
          <a:p>
            <a:r>
              <a:rPr lang="fi-FI" sz="1400" dirty="0"/>
              <a:t>http://www.ti.com/lit/ds/symlink/tl4242-q1.pdf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739B3-39C7-4EA4-B909-F2CFE7967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080" y="93062"/>
            <a:ext cx="2006214" cy="15976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2A84C-B2BE-4A71-A337-38192A898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968" y="3810438"/>
            <a:ext cx="3447749" cy="27353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42AE6-956B-417D-9113-90C72A814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368" y="1690688"/>
            <a:ext cx="3305432" cy="19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47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8. Create files needed to manufacture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9212" y="1334699"/>
            <a:ext cx="3373576" cy="552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8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8. Create files needed to manufacture, order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000" dirty="0" err="1"/>
              <a:t>Generate</a:t>
            </a:r>
            <a:r>
              <a:rPr lang="fi-FI" sz="2000" dirty="0"/>
              <a:t> </a:t>
            </a:r>
            <a:r>
              <a:rPr lang="fi-FI" sz="2000" dirty="0" err="1"/>
              <a:t>gerbers</a:t>
            </a:r>
            <a:r>
              <a:rPr lang="fi-FI" sz="2000" dirty="0"/>
              <a:t>: (</a:t>
            </a:r>
            <a:r>
              <a:rPr lang="fi-FI" sz="2000" dirty="0" err="1"/>
              <a:t>check</a:t>
            </a:r>
            <a:r>
              <a:rPr lang="fi-FI" sz="2000" dirty="0"/>
              <a:t> </a:t>
            </a:r>
            <a:r>
              <a:rPr lang="fi-FI" sz="2000" dirty="0" err="1"/>
              <a:t>website</a:t>
            </a:r>
            <a:r>
              <a:rPr lang="fi-FI" sz="2000" dirty="0"/>
              <a:t> </a:t>
            </a:r>
            <a:r>
              <a:rPr lang="fi-FI" sz="2000" dirty="0" err="1"/>
              <a:t>e.g</a:t>
            </a:r>
            <a:r>
              <a:rPr lang="fi-FI" sz="2000" dirty="0"/>
              <a:t>. </a:t>
            </a:r>
            <a:r>
              <a:rPr lang="fi-FI" sz="2000" dirty="0" err="1"/>
              <a:t>elecrow</a:t>
            </a:r>
            <a:r>
              <a:rPr lang="fi-FI" sz="2000" dirty="0"/>
              <a:t> for </a:t>
            </a:r>
            <a:r>
              <a:rPr lang="fi-FI" sz="2000" dirty="0" err="1"/>
              <a:t>specifics</a:t>
            </a:r>
            <a:r>
              <a:rPr lang="fi-FI" sz="2000" dirty="0"/>
              <a:t>)</a:t>
            </a:r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copper</a:t>
            </a:r>
            <a:r>
              <a:rPr lang="fi-FI" sz="2000" dirty="0"/>
              <a:t> </a:t>
            </a:r>
            <a:r>
              <a:rPr lang="fi-FI" sz="2000" dirty="0" err="1"/>
              <a:t>layers</a:t>
            </a:r>
            <a:endParaRPr lang="fi-FI" sz="2000" dirty="0"/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silk</a:t>
            </a:r>
            <a:r>
              <a:rPr lang="fi-FI" sz="2000" dirty="0"/>
              <a:t> </a:t>
            </a:r>
            <a:r>
              <a:rPr lang="fi-FI" sz="2000" dirty="0" err="1"/>
              <a:t>screens</a:t>
            </a:r>
            <a:endParaRPr lang="fi-FI" sz="2000" dirty="0"/>
          </a:p>
          <a:p>
            <a:r>
              <a:rPr lang="fi-FI" sz="2000" dirty="0" err="1"/>
              <a:t>Front</a:t>
            </a:r>
            <a:r>
              <a:rPr lang="fi-FI" sz="2000" dirty="0"/>
              <a:t> and </a:t>
            </a:r>
            <a:r>
              <a:rPr lang="fi-FI" sz="2000" dirty="0" err="1"/>
              <a:t>back</a:t>
            </a:r>
            <a:r>
              <a:rPr lang="fi-FI" sz="2000" dirty="0"/>
              <a:t> </a:t>
            </a:r>
            <a:r>
              <a:rPr lang="fi-FI" sz="2000" dirty="0" err="1"/>
              <a:t>masks</a:t>
            </a:r>
            <a:endParaRPr lang="fi-FI" sz="2000" dirty="0"/>
          </a:p>
          <a:p>
            <a:r>
              <a:rPr lang="fi-FI" sz="2000" dirty="0" err="1"/>
              <a:t>Mechanical</a:t>
            </a:r>
            <a:r>
              <a:rPr lang="fi-FI" sz="2000" dirty="0"/>
              <a:t> </a:t>
            </a:r>
            <a:r>
              <a:rPr lang="fi-FI" sz="2000" dirty="0" err="1"/>
              <a:t>layer</a:t>
            </a:r>
            <a:r>
              <a:rPr lang="fi-FI" sz="2000" dirty="0"/>
              <a:t> (</a:t>
            </a:r>
            <a:r>
              <a:rPr lang="fi-FI" sz="2000" dirty="0" err="1"/>
              <a:t>Edge.Cuts</a:t>
            </a:r>
            <a:r>
              <a:rPr lang="fi-FI" sz="2000" dirty="0"/>
              <a:t>)</a:t>
            </a:r>
          </a:p>
          <a:p>
            <a:r>
              <a:rPr lang="fi-FI" sz="2000" dirty="0" err="1"/>
              <a:t>Also</a:t>
            </a:r>
            <a:r>
              <a:rPr lang="fi-FI" sz="2000" dirty="0"/>
              <a:t> </a:t>
            </a:r>
            <a:r>
              <a:rPr lang="fi-FI" sz="2000" dirty="0" err="1"/>
              <a:t>generate</a:t>
            </a:r>
            <a:r>
              <a:rPr lang="fi-FI" sz="2000" dirty="0"/>
              <a:t> a </a:t>
            </a:r>
            <a:r>
              <a:rPr lang="fi-FI" sz="2000" dirty="0" err="1"/>
              <a:t>drill</a:t>
            </a:r>
            <a:r>
              <a:rPr lang="fi-FI" sz="2000" dirty="0"/>
              <a:t> </a:t>
            </a:r>
            <a:r>
              <a:rPr lang="fi-FI" sz="2000" dirty="0" err="1"/>
              <a:t>file</a:t>
            </a:r>
            <a:endParaRPr lang="fi-FI" sz="2000" dirty="0"/>
          </a:p>
          <a:p>
            <a:r>
              <a:rPr lang="fi-FI" sz="1600" dirty="0"/>
              <a:t>Some </a:t>
            </a:r>
            <a:r>
              <a:rPr lang="fi-FI" sz="1600" dirty="0" err="1"/>
              <a:t>Places</a:t>
            </a:r>
            <a:r>
              <a:rPr lang="fi-FI" sz="1600" dirty="0"/>
              <a:t> to </a:t>
            </a:r>
            <a:r>
              <a:rPr lang="fi-FI" sz="1600" dirty="0" err="1"/>
              <a:t>order</a:t>
            </a:r>
            <a:r>
              <a:rPr lang="fi-FI" sz="1600" dirty="0"/>
              <a:t> (non-</a:t>
            </a:r>
            <a:r>
              <a:rPr lang="fi-FI" sz="1600" dirty="0" err="1"/>
              <a:t>exhaustive</a:t>
            </a:r>
            <a:r>
              <a:rPr lang="fi-FI" sz="1600" dirty="0"/>
              <a:t>):</a:t>
            </a:r>
          </a:p>
          <a:p>
            <a:pPr lvl="1"/>
            <a:r>
              <a:rPr lang="fi-FI" sz="1600" dirty="0" err="1"/>
              <a:t>Elecrow</a:t>
            </a:r>
            <a:endParaRPr lang="fi-FI" sz="1600" dirty="0"/>
          </a:p>
          <a:p>
            <a:pPr lvl="1"/>
            <a:r>
              <a:rPr lang="fi-FI" sz="1600" dirty="0" err="1"/>
              <a:t>Seeed</a:t>
            </a:r>
            <a:endParaRPr lang="fi-FI" sz="1600" dirty="0"/>
          </a:p>
          <a:p>
            <a:pPr lvl="1"/>
            <a:r>
              <a:rPr lang="fi-FI" sz="1600" dirty="0" err="1"/>
              <a:t>Oshpark</a:t>
            </a:r>
            <a:endParaRPr lang="fi-FI" sz="1600" dirty="0"/>
          </a:p>
          <a:p>
            <a:pPr lvl="1"/>
            <a:r>
              <a:rPr lang="fi-FI" sz="1600" dirty="0" err="1"/>
              <a:t>Try</a:t>
            </a:r>
            <a:r>
              <a:rPr lang="fi-FI" sz="1600" dirty="0"/>
              <a:t> </a:t>
            </a:r>
            <a:r>
              <a:rPr lang="fi-FI" sz="1600" dirty="0" err="1"/>
              <a:t>googling</a:t>
            </a:r>
            <a:r>
              <a:rPr lang="fi-FI" sz="1600" dirty="0"/>
              <a:t> and </a:t>
            </a:r>
            <a:r>
              <a:rPr lang="fi-FI" sz="1600" dirty="0" err="1"/>
              <a:t>asking</a:t>
            </a:r>
            <a:r>
              <a:rPr lang="fi-FI" sz="1600" dirty="0"/>
              <a:t>…</a:t>
            </a:r>
          </a:p>
          <a:p>
            <a:pPr lvl="1"/>
            <a:r>
              <a:rPr lang="fi-FI" sz="1600" dirty="0"/>
              <a:t>Great </a:t>
            </a:r>
            <a:r>
              <a:rPr lang="fi-FI" sz="1600" dirty="0" err="1"/>
              <a:t>variance</a:t>
            </a:r>
            <a:r>
              <a:rPr lang="fi-FI" sz="1600" dirty="0"/>
              <a:t> in </a:t>
            </a:r>
            <a:r>
              <a:rPr lang="fi-FI" sz="1600" dirty="0" err="1"/>
              <a:t>price</a:t>
            </a:r>
            <a:endParaRPr lang="fi-FI" sz="1600" dirty="0"/>
          </a:p>
          <a:p>
            <a:endParaRPr lang="fi-FI" sz="2000" dirty="0"/>
          </a:p>
          <a:p>
            <a:endParaRPr lang="fi-FI" sz="2000" dirty="0"/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0" y="1091680"/>
            <a:ext cx="4635500" cy="5766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CBEAF-3CAF-4EBA-A0DB-7B798E209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83" y="3048000"/>
            <a:ext cx="275071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746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617"/>
            <a:ext cx="10515600" cy="1325563"/>
          </a:xfrm>
        </p:spPr>
        <p:txBody>
          <a:bodyPr/>
          <a:lstStyle/>
          <a:p>
            <a:r>
              <a:rPr lang="fi-FI" dirty="0"/>
              <a:t>8. Create files needed to manufacture, in the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5791"/>
          </a:xfrm>
        </p:spPr>
        <p:txBody>
          <a:bodyPr>
            <a:normAutofit lnSpcReduction="10000"/>
          </a:bodyPr>
          <a:lstStyle/>
          <a:p>
            <a:r>
              <a:rPr lang="fi-FI" dirty="0"/>
              <a:t>Plot the copper layer pdfs</a:t>
            </a:r>
          </a:p>
          <a:p>
            <a:r>
              <a:rPr lang="fi-FI" dirty="0"/>
              <a:t>REMEMBER TO MIRROR THE FRONT                                                             LAYER, BUT NOT THE BACK LAYER</a:t>
            </a:r>
          </a:p>
          <a:p>
            <a:r>
              <a:rPr lang="fi-FI" dirty="0"/>
              <a:t>Press plot,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printer</a:t>
            </a:r>
            <a:r>
              <a:rPr lang="fi-FI" dirty="0"/>
              <a:t> in </a:t>
            </a:r>
            <a:r>
              <a:rPr lang="fi-FI" dirty="0" err="1"/>
              <a:t>the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workshop to </a:t>
            </a:r>
            <a:r>
              <a:rPr lang="fi-FI" dirty="0" err="1"/>
              <a:t>print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layers</a:t>
            </a:r>
            <a:r>
              <a:rPr lang="fi-FI" dirty="0"/>
              <a:t> on</a:t>
            </a:r>
          </a:p>
          <a:p>
            <a:pPr marL="0" indent="0">
              <a:buNone/>
            </a:pPr>
            <a:r>
              <a:rPr lang="fi-FI" dirty="0" err="1"/>
              <a:t>projector</a:t>
            </a:r>
            <a:r>
              <a:rPr lang="fi-FI" dirty="0"/>
              <a:t> </a:t>
            </a:r>
            <a:r>
              <a:rPr lang="fi-FI" dirty="0" err="1"/>
              <a:t>slides</a:t>
            </a:r>
            <a:endParaRPr lang="fi-FI" dirty="0"/>
          </a:p>
          <a:p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slides</a:t>
            </a:r>
            <a:r>
              <a:rPr lang="fi-FI" dirty="0"/>
              <a:t> as </a:t>
            </a:r>
            <a:r>
              <a:rPr lang="fi-FI" dirty="0" err="1"/>
              <a:t>I’ll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now</a:t>
            </a:r>
            <a:r>
              <a:rPr lang="fi-FI" dirty="0"/>
              <a:t>…</a:t>
            </a:r>
          </a:p>
          <a:p>
            <a:r>
              <a:rPr lang="fi-FI" dirty="0"/>
              <a:t>If </a:t>
            </a:r>
            <a:r>
              <a:rPr lang="fi-FI" dirty="0" err="1"/>
              <a:t>necessary</a:t>
            </a:r>
            <a:r>
              <a:rPr lang="fi-FI" dirty="0"/>
              <a:t>, </a:t>
            </a:r>
            <a:r>
              <a:rPr lang="fi-FI" dirty="0" err="1"/>
              <a:t>I’ll</a:t>
            </a:r>
            <a:r>
              <a:rPr lang="fi-FI" dirty="0"/>
              <a:t> </a:t>
            </a:r>
            <a:r>
              <a:rPr lang="fi-FI" dirty="0" err="1"/>
              <a:t>explain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</a:t>
            </a:r>
            <a:r>
              <a:rPr lang="fi-FI" dirty="0" err="1"/>
              <a:t>later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and </a:t>
            </a:r>
            <a:r>
              <a:rPr lang="fi-FI" dirty="0" err="1"/>
              <a:t>will</a:t>
            </a:r>
            <a:r>
              <a:rPr lang="fi-FI" dirty="0"/>
              <a:t> help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make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first</a:t>
            </a:r>
            <a:r>
              <a:rPr lang="fi-FI" dirty="0"/>
              <a:t> PCB</a:t>
            </a:r>
          </a:p>
          <a:p>
            <a:pPr marL="0" indent="0">
              <a:buNone/>
            </a:pPr>
            <a:r>
              <a:rPr lang="fi-FI" dirty="0"/>
              <a:t>in </a:t>
            </a:r>
            <a:r>
              <a:rPr lang="fi-FI" dirty="0" err="1"/>
              <a:t>the</a:t>
            </a:r>
            <a:r>
              <a:rPr lang="fi-FI" dirty="0"/>
              <a:t> workshop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1" y="834399"/>
            <a:ext cx="5842000" cy="603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875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76C-CEBA-49D1-9455-8C64B09E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end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37CB2-727F-4A79-A1B9-190D0CDAF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fi-FI" dirty="0" err="1"/>
              <a:t>Questions</a:t>
            </a:r>
            <a:r>
              <a:rPr lang="fi-FI" dirty="0"/>
              <a:t>?</a:t>
            </a:r>
          </a:p>
          <a:p>
            <a:pPr algn="ctr"/>
            <a:r>
              <a:rPr lang="fi-FI" dirty="0" err="1"/>
              <a:t>Comments</a:t>
            </a:r>
            <a:r>
              <a:rPr lang="fi-FI" dirty="0"/>
              <a:t>?</a:t>
            </a:r>
          </a:p>
          <a:p>
            <a:pPr algn="ctr"/>
            <a:r>
              <a:rPr lang="fi-FI" dirty="0" err="1"/>
              <a:t>Other</a:t>
            </a:r>
            <a:r>
              <a:rPr lang="fi-FI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242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49D7-8760-4608-AE76-238C5687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2. </a:t>
            </a:r>
            <a:r>
              <a:rPr lang="fi-FI" dirty="0" err="1"/>
              <a:t>Choosing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: MCU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63CE-7195-408E-8149-6F1D3961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workshop: Atmel-328P: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same</a:t>
            </a:r>
            <a:r>
              <a:rPr lang="fi-FI" dirty="0"/>
              <a:t> as in Arduino UNO</a:t>
            </a:r>
          </a:p>
          <a:p>
            <a:r>
              <a:rPr lang="fi-FI" dirty="0" err="1"/>
              <a:t>Study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Arduino UNO </a:t>
            </a:r>
            <a:r>
              <a:rPr lang="fi-FI" dirty="0" err="1"/>
              <a:t>schematic</a:t>
            </a:r>
            <a:r>
              <a:rPr lang="fi-FI" dirty="0"/>
              <a:t> to </a:t>
            </a:r>
            <a:r>
              <a:rPr lang="fi-FI" dirty="0" err="1"/>
              <a:t>find</a:t>
            </a:r>
            <a:endParaRPr lang="fi-FI" dirty="0"/>
          </a:p>
          <a:p>
            <a:pPr marL="0" indent="0">
              <a:buNone/>
            </a:pPr>
            <a:r>
              <a:rPr lang="fi-FI" dirty="0"/>
              <a:t>out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additional</a:t>
            </a:r>
            <a:r>
              <a:rPr lang="fi-FI" dirty="0"/>
              <a:t> </a:t>
            </a:r>
            <a:r>
              <a:rPr lang="fi-FI" dirty="0" err="1"/>
              <a:t>components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</a:t>
            </a:r>
          </a:p>
          <a:p>
            <a:r>
              <a:rPr lang="fi-FI" dirty="0"/>
              <a:t>ICSP-</a:t>
            </a:r>
            <a:r>
              <a:rPr lang="fi-FI" dirty="0" err="1"/>
              <a:t>header</a:t>
            </a:r>
            <a:r>
              <a:rPr lang="fi-FI" dirty="0"/>
              <a:t> </a:t>
            </a:r>
            <a:r>
              <a:rPr lang="fi-FI" dirty="0" err="1"/>
              <a:t>needed</a:t>
            </a:r>
            <a:r>
              <a:rPr lang="fi-FI" dirty="0"/>
              <a:t> to </a:t>
            </a:r>
            <a:r>
              <a:rPr lang="fi-FI" dirty="0" err="1"/>
              <a:t>program</a:t>
            </a:r>
            <a:r>
              <a:rPr lang="fi-FI" dirty="0"/>
              <a:t>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an </a:t>
            </a:r>
          </a:p>
          <a:p>
            <a:pPr marL="0" indent="0">
              <a:buNone/>
            </a:pPr>
            <a:r>
              <a:rPr lang="fi-FI" dirty="0"/>
              <a:t>Arduino UNO</a:t>
            </a:r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2D8CA-AB87-42B0-B165-B81ED2D9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4145" y="2400472"/>
            <a:ext cx="2677828" cy="1600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58A3B-10A5-458C-B2C8-E76C1E028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373" y="3807039"/>
            <a:ext cx="4019109" cy="28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5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3032</Words>
  <Application>Microsoft Office PowerPoint</Application>
  <PresentationFormat>Widescreen</PresentationFormat>
  <Paragraphs>520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Introduction to PCB design in KiCAD</vt:lpstr>
      <vt:lpstr>Where to find these slides and other necessary files</vt:lpstr>
      <vt:lpstr>What is a PCB?</vt:lpstr>
      <vt:lpstr>Workflow</vt:lpstr>
      <vt:lpstr>1. Decide what is to be done</vt:lpstr>
      <vt:lpstr>2. Choosing the components</vt:lpstr>
      <vt:lpstr>2. Choosing the components: LEDs</vt:lpstr>
      <vt:lpstr>2. Choosing the components LED-driver</vt:lpstr>
      <vt:lpstr>2. Choosing the components: MCU</vt:lpstr>
      <vt:lpstr>2. Choosing the components: Buck Converter</vt:lpstr>
      <vt:lpstr>3. Open KiCAD and start new project</vt:lpstr>
      <vt:lpstr>4. Add the components, Using EESchema</vt:lpstr>
      <vt:lpstr>4. Add the components, Using EESchema</vt:lpstr>
      <vt:lpstr>4. Add the components, reading datasheets</vt:lpstr>
      <vt:lpstr>4. Add the components, reading datasheets</vt:lpstr>
      <vt:lpstr>4. Add the components, reading datasheets</vt:lpstr>
      <vt:lpstr>4. Add the components, reading datasheets</vt:lpstr>
      <vt:lpstr>4. Add the components, creating components</vt:lpstr>
      <vt:lpstr>4. Add the components, creating components</vt:lpstr>
      <vt:lpstr>4. Add the components, creating components</vt:lpstr>
      <vt:lpstr>4. Add the components, creating components</vt:lpstr>
      <vt:lpstr>4. Add the components, creating components</vt:lpstr>
      <vt:lpstr>4. Add the components, adding the LED-driver and the leds</vt:lpstr>
      <vt:lpstr>4. Add the components, create the buck converter</vt:lpstr>
      <vt:lpstr>4. Add the components, create the buck converter</vt:lpstr>
      <vt:lpstr>4. Add the components, create the buck converter</vt:lpstr>
      <vt:lpstr>4. Add the components, buck converter datasheet </vt:lpstr>
      <vt:lpstr>4. Add the components, buck converter datasheet </vt:lpstr>
      <vt:lpstr>4. Add the components, power pins and heat via</vt:lpstr>
      <vt:lpstr>4. Add the components, the potentiometer</vt:lpstr>
      <vt:lpstr>4. Add the components, mounting holes</vt:lpstr>
      <vt:lpstr>4. Add the components, check for errors</vt:lpstr>
      <vt:lpstr>4. Add the components, create a new footprint</vt:lpstr>
      <vt:lpstr>4. Add the components, create a new footprint</vt:lpstr>
      <vt:lpstr>4. Add the components, create a new footprint</vt:lpstr>
      <vt:lpstr>4. Add the components, create a new footprint</vt:lpstr>
      <vt:lpstr>5. Associate footprints to components, importing libraries</vt:lpstr>
      <vt:lpstr>5. Associate footprints to components</vt:lpstr>
      <vt:lpstr>5. Associate footprints to components, Spoiler</vt:lpstr>
      <vt:lpstr>5. Associate footprints to components, create netlist</vt:lpstr>
      <vt:lpstr>Intermission, continues tomorrow…</vt:lpstr>
      <vt:lpstr>Recap, where we are, and intermission</vt:lpstr>
      <vt:lpstr>Welcome back!</vt:lpstr>
      <vt:lpstr>6. Open PCBnew</vt:lpstr>
      <vt:lpstr>6. PCBnew, set design rules</vt:lpstr>
      <vt:lpstr>6. PCBnew, read netlist</vt:lpstr>
      <vt:lpstr>6. PCBnew spread out all components</vt:lpstr>
      <vt:lpstr>6. PCBnew, spreaded out components</vt:lpstr>
      <vt:lpstr>6. PCBnew, verify footprints manually</vt:lpstr>
      <vt:lpstr>6. PCBnew, verify footprints manually</vt:lpstr>
      <vt:lpstr>6. Modifying footprints</vt:lpstr>
      <vt:lpstr>6. Modifying footprints, heat via</vt:lpstr>
      <vt:lpstr>6. Modifying footprints, heat via</vt:lpstr>
      <vt:lpstr>7. Moving footprints</vt:lpstr>
      <vt:lpstr>7. Drawing the borders of the board</vt:lpstr>
      <vt:lpstr>7. Drawing the borders of the board</vt:lpstr>
      <vt:lpstr>7. Moving the footprints</vt:lpstr>
      <vt:lpstr>7. Moving the footprints, Spoiler</vt:lpstr>
      <vt:lpstr>7. Moving the footprints, buck converter</vt:lpstr>
      <vt:lpstr>7. Drawing the wiring</vt:lpstr>
      <vt:lpstr>7. Drawing the wiring</vt:lpstr>
      <vt:lpstr>7. Drawing the wiring</vt:lpstr>
      <vt:lpstr>7. Drawing the wiring</vt:lpstr>
      <vt:lpstr>7. Drawing the wiring</vt:lpstr>
      <vt:lpstr>7. Drawing the wiring, buck converter</vt:lpstr>
      <vt:lpstr>7. Drawing the wiring, the microcontroller</vt:lpstr>
      <vt:lpstr>7. Drawing the wiring, the microcontroller, Spoiler,</vt:lpstr>
      <vt:lpstr>7. Drawing the wiring, the LED-driver and leds</vt:lpstr>
      <vt:lpstr>7. Drawing the wiring, the LED-driver and LEDS, Spoiler</vt:lpstr>
      <vt:lpstr>7. Drawing the wiring, heat vias</vt:lpstr>
      <vt:lpstr>7. Drawing the wiring, heat vias</vt:lpstr>
      <vt:lpstr>7. Drawing the wiring, resizing the board</vt:lpstr>
      <vt:lpstr>7. Drawing the wiring, adding fills</vt:lpstr>
      <vt:lpstr>7. Drawing the wiring, adding fills</vt:lpstr>
      <vt:lpstr>7. Drawing the wiring, adding fills</vt:lpstr>
      <vt:lpstr>7. Drawing the wiring, adding fills </vt:lpstr>
      <vt:lpstr>7. Drawing the wiring, adding mounting holes</vt:lpstr>
      <vt:lpstr>7. Drawing the wiring, adding fills</vt:lpstr>
      <vt:lpstr>7. Drawing the wiring, checking errors</vt:lpstr>
      <vt:lpstr>8. Create files needed to manufacture</vt:lpstr>
      <vt:lpstr>8. Create files needed to manufacture, order online</vt:lpstr>
      <vt:lpstr>8. Create files needed to manufacture, in the workshop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Pyry</dc:creator>
  <cp:lastModifiedBy>Pyry</cp:lastModifiedBy>
  <cp:revision>302</cp:revision>
  <dcterms:created xsi:type="dcterms:W3CDTF">2018-05-20T13:25:45Z</dcterms:created>
  <dcterms:modified xsi:type="dcterms:W3CDTF">2018-06-04T21:09:26Z</dcterms:modified>
</cp:coreProperties>
</file>